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67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422" y="-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F12D-21DE-46A2-BCAA-AFCF3609A62E}" type="datetimeFigureOut">
              <a:rPr lang="en-GB" smtClean="0"/>
              <a:t>20/11/2013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35249-2315-4F97-B74B-FCDD4CC16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89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F12D-21DE-46A2-BCAA-AFCF3609A62E}" type="datetimeFigureOut">
              <a:rPr lang="en-GB" smtClean="0"/>
              <a:t>20/11/2013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35249-2315-4F97-B74B-FCDD4CC16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302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F12D-21DE-46A2-BCAA-AFCF3609A62E}" type="datetimeFigureOut">
              <a:rPr lang="en-GB" smtClean="0"/>
              <a:t>20/11/2013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35249-2315-4F97-B74B-FCDD4CC16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89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F12D-21DE-46A2-BCAA-AFCF3609A62E}" type="datetimeFigureOut">
              <a:rPr lang="en-GB" smtClean="0"/>
              <a:t>20/11/2013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35249-2315-4F97-B74B-FCDD4CC16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599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F12D-21DE-46A2-BCAA-AFCF3609A62E}" type="datetimeFigureOut">
              <a:rPr lang="en-GB" smtClean="0"/>
              <a:t>20/11/2013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35249-2315-4F97-B74B-FCDD4CC16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74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F12D-21DE-46A2-BCAA-AFCF3609A62E}" type="datetimeFigureOut">
              <a:rPr lang="en-GB" smtClean="0"/>
              <a:t>20/11/2013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35249-2315-4F97-B74B-FCDD4CC16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259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F12D-21DE-46A2-BCAA-AFCF3609A62E}" type="datetimeFigureOut">
              <a:rPr lang="en-GB" smtClean="0"/>
              <a:t>20/11/2013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35249-2315-4F97-B74B-FCDD4CC16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13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F12D-21DE-46A2-BCAA-AFCF3609A62E}" type="datetimeFigureOut">
              <a:rPr lang="en-GB" smtClean="0"/>
              <a:t>20/11/2013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35249-2315-4F97-B74B-FCDD4CC16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293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F12D-21DE-46A2-BCAA-AFCF3609A62E}" type="datetimeFigureOut">
              <a:rPr lang="en-GB" smtClean="0"/>
              <a:t>20/11/2013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35249-2315-4F97-B74B-FCDD4CC16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569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F12D-21DE-46A2-BCAA-AFCF3609A62E}" type="datetimeFigureOut">
              <a:rPr lang="en-GB" smtClean="0"/>
              <a:t>20/11/2013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35249-2315-4F97-B74B-FCDD4CC16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979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DF12D-21DE-46A2-BCAA-AFCF3609A62E}" type="datetimeFigureOut">
              <a:rPr lang="en-GB" smtClean="0"/>
              <a:t>20/11/2013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35249-2315-4F97-B74B-FCDD4CC16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31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DF12D-21DE-46A2-BCAA-AFCF3609A62E}" type="datetimeFigureOut">
              <a:rPr lang="en-GB" smtClean="0"/>
              <a:t>20/11/2013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35249-2315-4F97-B74B-FCDD4CC16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21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hyperlink" Target="https://www.google.co.uk/url?sa=i&amp;rct=j&amp;q=&amp;esrc=s&amp;frm=1&amp;source=images&amp;cd=&amp;cad=rja&amp;docid=VlH50qK2JH8oSM&amp;tbnid=DhdnHhTLPZBBUM:&amp;ved=0CAUQjRw&amp;url=https://itunes.apple.com/ca/app/angry-birds-hd-free/id409809295?mt=8&amp;ei=dTWGUqKoEJKr0gWZ8ICgBQ&amp;bvm=bv.56643336,d.ZG4&amp;psig=AFQjCNE1QvJwYDVgK5xonlC4AKEPrBTJ6A&amp;ust=1384613618444043" TargetMode="External"/><Relationship Id="rId7" Type="http://schemas.openxmlformats.org/officeDocument/2006/relationships/image" Target="../media/image2.png"/><Relationship Id="rId12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o.uk/url?sa=i&amp;rct=j&amp;q=&amp;esrc=s&amp;frm=1&amp;source=images&amp;cd=&amp;cad=rja&amp;docid=SVFp5DeBXp5IqM&amp;tbnid=-KyDxHCYPG42nM:&amp;ved=0CAUQjRw&amp;url=http://www.macrumors.com/2012/09/19/apple-updates-ios-ilife-apps-iphoto-garageband-and-imovie/&amp;ei=IT-GUsuNBKLw0gXE34CADw&amp;bvm=bv.56643336,d.ZG4&amp;psig=AFQjCNEqPMCElTLReFDcb7acq4ZZo8_vSw&amp;ust=1384616093670239" TargetMode="External"/><Relationship Id="rId11" Type="http://schemas.openxmlformats.org/officeDocument/2006/relationships/image" Target="../media/image6.jpeg"/><Relationship Id="rId5" Type="http://schemas.openxmlformats.org/officeDocument/2006/relationships/hyperlink" Target="http://www.google.co.uk/url?sa=i&amp;rct=j&amp;q=&amp;esrc=s&amp;frm=1&amp;source=images&amp;cd=&amp;cad=rja&amp;docid=r3sVDuQB6He3AM&amp;tbnid=n-N-5eBwYFdgIM:&amp;ved=0CAUQjRw&amp;url=http://www.supercheats.com/iphoneipad/minecraftpocketeditioncheats.htm&amp;ei=lTeGUo-1FcvP0AWltIGoDA&amp;psig=AFQjCNGj51pvwEKtB9gjc0THJanORKciXQ&amp;ust=1384614162278472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www.google.co.uk/url?sa=i&amp;rct=j&amp;q=&amp;esrc=s&amp;frm=1&amp;source=images&amp;cd=&amp;cad=rja&amp;docid=NbxKgOTYpKI-RM&amp;tbnid=s9GqCLrIE_Kx4M:&amp;ved=0CAUQjRw&amp;url=https://itunes.apple.com/us/app/temple-run-2/id572395608&amp;ei=tjWGUpbzJuTW0QXp04HACw&amp;bvm=bv.56643336,d.ZG4&amp;psig=AFQjCNHAu6JY87VigZ5wJvzqXlksMuLdKw&amp;ust=1384613683493417" TargetMode="Externa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hyperlink" Target="https://www.google.co.uk/url?sa=i&amp;rct=j&amp;q=&amp;esrc=s&amp;frm=1&amp;source=images&amp;cd=&amp;cad=rja&amp;docid=VlH50qK2JH8oSM&amp;tbnid=DhdnHhTLPZBBUM:&amp;ved=0CAUQjRw&amp;url=https://itunes.apple.com/ca/app/angry-birds-hd-free/id409809295?mt=8&amp;ei=dTWGUqKoEJKr0gWZ8ICgBQ&amp;bvm=bv.56643336,d.ZG4&amp;psig=AFQjCNE1QvJwYDVgK5xonlC4AKEPrBTJ6A&amp;ust=1384613618444043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://www.google.co.uk/url?sa=i&amp;rct=j&amp;q=&amp;esrc=s&amp;frm=1&amp;source=images&amp;cd=&amp;cad=rja&amp;docid=SVFp5DeBXp5IqM&amp;tbnid=-KyDxHCYPG42nM:&amp;ved=0CAUQjRw&amp;url=http://www.macrumors.com/2012/09/19/apple-updates-ios-ilife-apps-iphoto-garageband-and-imovie/&amp;ei=IT-GUsuNBKLw0gXE34CADw&amp;bvm=bv.56643336,d.ZG4&amp;psig=AFQjCNEqPMCElTLReFDcb7acq4ZZo8_vSw&amp;ust=1384616093670239" TargetMode="External"/><Relationship Id="rId15" Type="http://schemas.openxmlformats.org/officeDocument/2006/relationships/image" Target="../media/image43.png"/><Relationship Id="rId10" Type="http://schemas.openxmlformats.org/officeDocument/2006/relationships/image" Target="../media/image6.jpeg"/><Relationship Id="rId4" Type="http://schemas.openxmlformats.org/officeDocument/2006/relationships/hyperlink" Target="http://www.google.co.uk/url?sa=i&amp;rct=j&amp;q=&amp;esrc=s&amp;frm=1&amp;source=images&amp;cd=&amp;cad=rja&amp;docid=r3sVDuQB6He3AM&amp;tbnid=n-N-5eBwYFdgIM:&amp;ved=0CAUQjRw&amp;url=http://www.supercheats.com/iphoneipad/minecraftpocketeditioncheats.htm&amp;ei=lTeGUo-1FcvP0AWltIGoDA&amp;psig=AFQjCNGj51pvwEKtB9gjc0THJanORKciXQ&amp;ust=1384614162278472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ddizzi.com/" TargetMode="Externa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earpatrol.com/wp-content/uploads/2012/10/ipad-mini-white-gear-patr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189867"/>
            <a:ext cx="8964488" cy="666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807777"/>
            <a:ext cx="4104456" cy="4824535"/>
          </a:xfrm>
          <a:solidFill>
            <a:schemeClr val="tx2">
              <a:lumMod val="20000"/>
              <a:lumOff val="80000"/>
              <a:alpha val="72000"/>
            </a:schemeClr>
          </a:solidFill>
        </p:spPr>
        <p:txBody>
          <a:bodyPr>
            <a:normAutofit/>
          </a:bodyPr>
          <a:lstStyle/>
          <a:p>
            <a:r>
              <a:rPr lang="en-GB" b="1" dirty="0" err="1" smtClean="0">
                <a:solidFill>
                  <a:srgbClr val="002060"/>
                </a:solidFill>
              </a:rPr>
              <a:t>iPads</a:t>
            </a:r>
            <a:r>
              <a:rPr lang="en-GB" b="1" dirty="0" smtClean="0">
                <a:solidFill>
                  <a:srgbClr val="002060"/>
                </a:solidFill>
              </a:rPr>
              <a:t> in Education: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Using </a:t>
            </a:r>
            <a:r>
              <a:rPr lang="en-GB" dirty="0" err="1" smtClean="0"/>
              <a:t>iPad</a:t>
            </a:r>
            <a:r>
              <a:rPr lang="en-GB" dirty="0" smtClean="0"/>
              <a:t> Computer Games as a Stimulus.</a:t>
            </a:r>
            <a:br>
              <a:rPr lang="en-GB" dirty="0" smtClean="0"/>
            </a:br>
            <a:r>
              <a:rPr lang="en-GB" sz="3200" b="1" dirty="0" smtClean="0">
                <a:solidFill>
                  <a:srgbClr val="002060"/>
                </a:solidFill>
              </a:rPr>
              <a:t>Matt Patterson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4" name="AutoShape 4" descr="data:image/jpeg;base64,/9j/4AAQSkZJRgABAQAAAQABAAD/2wCEAAkGBxQTEhUUExQVFRUVFRYYFxcVFhUcFxYZGBcWFxocHBYYHCkgGR0lHxcVIjEiJSkrLi4uHB8zODMvNygtLisBCgoKDg0OGxAQGywlICQsLCwsLSwsLC8vLCw0LCwsLCwsLCwsLCwsLDQsLCwsLCwsLCwsLCwsLCwsLCwsLCwsLP/AABEIAIwAjAMBEQACEQEDEQH/xAAcAAABBQEBAQAAAAAAAAAAAAAFAgMEBgcAAQj/xABEEAACAQMBBQQGBgcGBwEAAAABAgMABBEhBQYSMUETIlFhBzJxgZGhFDNCUrHBI2JyktHh8AgVgqLC0iQ0U2N0g7IX/8QAGwEAAQUBAQAAAAAAAAAAAAAAAAEDBAUGAgf/xAA4EQABAwIEAgcIAAYDAQAAAAABAAIDBBEFEiExQVETImFxgaHBBhQykbHR4fAjM0JSYvEVcrI0/9oADAMBAAIRAxEAPwALWhWJSgKEiTPBxDzHKkcLhdsdYqCFplSkoLQkulBaRClWC973Gu2bpqX4UTCU6oyV2dCRdwUJUzdr3DXLtl0z4ghXDTKlpJShKklaEKfbQYXzNPNFgosj8xS2WulwkFaEqRw0qLrlFIhGN1NlJc3PBICY0jLuAzLkkhUGVOfvfCqXGqx1PGMp1ur7BKVshe9wBtoLi/afRR9o7HVLz6JA7kfoY2dmy3G5LOcdOFCNK4gqnimfK48Bbs/Qp9XTQvqImBg/qcbDgNr95RrejdW3EtpBbqUknmYs3FIxWGMBn5k9SoGeWTVTS10zmOlcTpsrT3WEgtLRbuA18FYItxrID6pm8zJIfnnFQTi1U7UHTxXIpIW6Bo+QVS313bS17OWEt2bv2bIxLcLFSysrHXB4WBBz0q5wnEZJyWPVfiNBGIy9gsRrpxHcg1kvfFaFu6y8nwoFvXtGZpxbRN2YCguw5nPmNQB5VErahzTlGiv/AGewgVjhtc89gBxUCGymTVLuQN+tkg+4k1BbUuGxPzW2k9jqd7bZxf8A62+hRW03lkiIW7QFToJU5f4lqdDW8H/NY7FvZWej6zdvL58PFWS5dWi4lIZWxgjkanuILbhZZjS19nboaUppSEnh/oUhvbRdNy362y0vZvo5tnRJBNKwZQw9QaHXlg1A95kV2MOh7fmiJ9H1t9+X95f9tL75L2Ln/iqfkfmmpfR1B0llHt4T+VL77J2JDhNP2/NA9obhlfUmB/aTHzBpwV7uITLsHYfhcfEf6QSXdiYHHdPnmnBXM5FMHB5ODh5oOq1OVOrjuDEFjllPOWQKP2YgQP8AM0lYb2iqM84ZyW7wWnyUrTz1+f4sikOx7dbhrkK3aszOSXYjiYcJIXly0qukxSZ8fRnZWIpWh+fja1+zkhAm7fbLH7Nlbhf/AGS6n8flU2b+BRAcSka3N80O2xfSS7XRY3cCGSKMKrMF0/STEgHB7rY1qxhibDREu5ee5UJ8rjUNjbtYk/RvmnvSvtMrDbxIvG7zGThzjuRqVyT0HE/+U1BwVuQGTt08PyVOfQyVeaGIXJHyVATaVwpB4YdOmXPzrQe/kcEwfYeXLYyD98EP21cyPIs/ZAMF4XCMSHXyBGQR76ZnqGz7ixUvDcFrcId0jbPbyG/anbW5WQZU5/Ee0VEII3WypqqKoZmjN/TvUlWGCGGVPMGla6ylaOGRwuDwUO3ums24ck20h5HXs28RVhTzlmh2K859pfZ4Qu6aLY7fY+itWM6881YrCbLwpSpFr/o9lJs1U842ZfzH41VzNyyELS0j88LT2I/cWcb+uit+0oP40yQDupjZHN+E2VY3n3biSCSW3LW0kas4aJiqnAzhlBwc00+MAXGin0lY90gZJ1gdNRf5cUE3N3ke7jdJdZIwp4vvK2QCR4jFJDIXCxTmKULadwczY8ORRGXnT6qVQtrbKmto+0mjZFwSCcY0GcZB0NXYnYQSDssiaKYPaxzbZjYIpNdPbWhRCVkVYolPUSSnvMM+GJD7qyFOwVFWXHf9/K9AnIp6e/AAnwA2+iXu5eyEEzSySL2jMWds8McagNjA01D/ACrvEYozUCEcE1h0kj6XpnjUjh5eiHbn3ZEbXLjvXdw8r48FOi58uJ/iKj4g5uZodspsDCb5eCnWMMcHbXLuQHd2eeQAY43LFI1HM5wMAknA5DSunSOqwGN+FNiFsLsx+I28gs73n3peS6eSWJ44yqpFnmqLnGehJzk461ZCnMbA21lIwrGoIHPB1v8A1Dh4clCTa0R+2PfpTeRy0bMWo3C+cDv0T8N2jeqwPspC0jdSIquGX+W6/cm57FWPEMo33l/MdaUOOxTU1BHI7pGEtfzHqNj4pUZkGjAN+suh96n+NIbLuM1DNJAHdo0PiD6FSWjEilG5MPhXbDrZSnxMqI3RP2Kc3QvDh7eT14uXmv8ALT41a00lxlPBeM4zQuppyDzse/n4q2WFtxNnoPxqa0XKopXWFua0b0et3Jh4SKfig/hVdWD+IVoMKdemHeUzvlv4to/ZRp2suMnJwqZ5Z6k+Q+NV0k2XQLT0OGGobncbN8ys6vtt320W7Mccgz9XEuEHtx/qNRy979Fex01NRjNt2n0/Cum6G7D2kbtKR2kvDkDUIq5wM9SSTUmGPLuqHE65tQ4NZsL+KnS86eVWrFvLs76RbSxDOWXK4xniXvL62nMDnQADoUZi3UC5Cx6ZLh3H0mZ5DG7MEKqoVzkHIGpI4iBrgDSrOno42ODwbqgrsXklYYcgbz1JPp2LxbefszD9KkEJDAoqoCQ3NS4GSNT56muP+OZmLrnXddjH5GsDWxtuLAan6J62tZYmbsJRGkhy6NGrrxDA4lBOA2ABnWiow6OZ1z9LpKTHpII8jm5iNje2nI6a+SfTZ/E4kld5pB6rSkHh/ZUDhT3AU9DSRxbBQqrFqioGUmw5D14qu707VS1PABxyNqqe373gK5nlEaeoKSSqIyjs/wBKqpZNI3aT4J6IoAVfcOdU8k5cV6dhXs7HA0Om1PL78/oiAGNBoPKmFp2gNFgvaEq6hC9U4oBslBsbpi92eJG7SNzHKORB5+2pDJNdFWYpgsOIXcNHfMHvHqjO7O93Awt7wBG+zL9lv2vD28vZVnBVg9Vy8nxfApqV5024dnMcwtm3CTSc9ONR8F/nTNYf4idwkWpx3lRZtx45doSzzDiiZUZV6F9Q3F5DhXTzqv6IF5JWobib2UrY49CL69nBd6QtkXDWqx2S8KAntEiwpZcaYxjIzzHWklactmpcMqImzF8514E6qdZ35miBaKSJgAGR1IwcY0PIj2U6x1woNTCI3kBwI5gqDKNa6UdXXORQhYvvPtIPezMuqcXD7eEcJPxBq2p7sYAVl67LLK4hKhwRkcqlXVYRY2UlEoSKu73bzfR8RQ96dxp4RjxPn4VEqakRiw3VvheFvrHjTT6qm2Npwku5LyNqzHnmqOR5cV6/hWFx0jdPi5+gU2m1cLqELqELqELqELgaEq8u7ZJ14X59D1B/rpTrH801V0kVbH0cg14HiFd9y/SDBs62itHWSSckkse6muijjOTyAHKpDesbErzeupZKF7mPbtrpxHNWOT0kzH1YIx7WY/gBUkUh5qlOJDg3zUL/APT7rP8Ay8ZH+MUhpu1dDEOY808npH49JbZl80bi+RArk0zhsnG18Z0OiKS7QQHvcSnwZWB/CmLKeBdXG1lx3T1pEix/be7U9qx41LICcSAZUjzxyPtq0jla8aLNTU0kJ1GnNRbG44D4g86eDrKG9mYJzefby2lv2mhdtIx4t4+wczSTSiNt0tHSGeXLwG6zywgbvSSEtJIcsTz1qgkeXm5XsWEYa2liBI1I+Q5fdEE5U0r5g0SqF0uoQuoQuoQuoQuoQupEJradiJ48cnGqn+uhp9jrqLiNC2uhyn4hsf3mj26G8Jmg7F9JYu6x6svIH26EH+dW8E2ZtuIXiuIUJgmJI0PDkeIRNlp5Q07svZxnmjiGnG2CfAcyfgDXL3ZWkpyKPpXhnNbQyKoVRyCgDOug051U76rVNAAsotCEzvDvDFaWklxN6sa+r99j6qj2mhCxTYO0jdwmfADdq6yKowqEniXA6Ary/ZNWFPJmFjuFQ19OI3Zm7H6qoX119KumbnHFongdefvIz7hUGqlzFav2aw4F2dw2sT38ApdQ1vU7SKQvaEKp7R2izSlkJAGi48P51Ia2wsVg6/EXyVRkida2gty/KIWG3gdJBj9YfmK4dHyVtRe0APVqBbtHqEaVgRkEEHqKaWkY9r25mm4SqF0kSyhQSxwB1oAJ2TcszIml7zYBVnam1jJ3V7qfM+2n2MssXiWMPqepHozzPf8AZG9h33Gg+8uh/L4024ZTdaTB673iEX+Juh9D4ry8m+jXMdwvqseFwPn8tfdUmGTKQVQe1mHB1pm7P/8AQ2+fotDtrdpWVYxxF/Vx1z+VWpcALleaNY5zsoGq0HdrczsHWaSQmReSqMKMjGpOp5+VQpajMLAK7pqDonB7jqj902WPlpUZWKHbV2nFbxmWZwkakAseQycChCpHpC2Eu2LdDZ3SO0JZhGrqUkJHXByrDGh8zQhY9u5tx9nm8hljbMsLRMjaFJVPcY+zLfGlBINwuXsa8WcErZEHDEPE6n31GeblbrCoOipm8zqVKd8UinuflKVHN40ll3HNc2cniKRPkAixQu42AJHVIVYyyNwoi68Tew8gOp5CnWPcdFl8Ww2jhj6QEtPADW57uC83s3DvdngNcRdw4/SIeJAT0JHI+2nllkCsr54jlTp1B5GuXNBU2jrpqV14zpxHAo8m3Y+DiOQ33fP2+FNGM3Wobj9OYc5HW/t/PJAb6+aU5bl0A5CnWtA2WXra6WqfmedOA4BSF2Fcdks5hkWFmCiVlYRknl3scvOlKjRR9I8NuBfnsjGzNl9iSxfJIwQBp/OmHPzLZ4dhXuRMjn3NrWA0/Kk3g7WJ0xrjiX2jWuozbRS6xoqqZ8VtbXHeNVrPoHTtbYztqU/QqfMan2acNTHyZmBq8whpskz389vVajPLwjz6UypqHZoQs89O0/Ds0r9+aNfhxN/poQvnqB2DAoSGB0K5yD5Y1oQp+1ZLmRk+k9qWIARpg3EVz95tWFC6Y3M4N5qwRN08OVRl6HE4Hq8k0xyaVMk3fde0i6TrS6CksnnSnKAFfPQVAj3t1I2OOKKNUz04yxYj90D30+waLG4xIXVFjwC0X0obZktNnSyRKrOeFO+AVUOeEkg6HnXRNlWMaXuDRxXzRu/u1NfTCKIoJHZ+62hGFLkkAd1emfGlQ5jmmzhZKsty72W7azWE9up74OOFBp3mbkF1GtC5Tm61x9Du+0khhl7LOY5h63C2CEB+34ZHOkunHRltieK+s9oWMc8LxSqDHIhVlI6EfiKVNr5WhJCmMniMbunF97gJANMOFnLa4bUumpG5txp8tk5G+CD4VypzHZXArQP7P18UN9bjkrxuvv41PyCVJWCqY+imcwcCQtaZs6mhModLcknQ4FCED3W3gh2iohukjaePVeNVKyYGOIA8m8vOmYpc2h3VriOHGA52fCfJe7/7dbZtqZoLYMc8PEFUJFnkzgDJ8h86eVUsW3v2HdoLW8vnZprx2PA3NETsyufDPH6oGgFIdlIpP57O8fVRUOtR1tWGxuvEpUjd0ukTq6hCmbvbwybOuhcovGjLwTIDglc5yD4inGO4LO4zSOJ6Zu3H7rddnb9bOvISGmhKMuHSUqDjqGRqdVAguy7+2hZm2TYxgOMG4kykZH6gwXkX90ctTVbVYpBTnKTc8h6qVHTSS68O1Btgbt3lveTX63cUs0gYyRvEwRwdccQclcYGDg4xUaHGmyX6lvH8Jx1CW21RzZW0NmS3HbXVrFbXfr8T8JRyPtJIcBiPMBvKrOnqI5xmZ+VHmiki6rtvJR9/vSpBDG0dq4mncFVEZyqE/aZhpp0A51ITTWlxDW6lYvZwcCAHU8z7TUdxuVtaKn6CEMO/FPikUpXP0GZ+nXnh2SE/vj+NPt2WMxH/AOp/etkuWwprpQkNoQsTjkKkMpIYHII5gjkQarFvyARYrYtx98FvF7GcKJgOuOGUDqB4+IqZFLm0O6yuI4cYDnZ8P0Va/tE2/wDw1pN/07jB9jrn/QKeOyroX5JGuPAhZQqa4phbtrOtZIFCbGhTgGaRPgEmwUkxDGKS6lmEZbJrsfHGOtF0x0J/q2Vr3E3MifF3NGCG1ijI0x99h1J6Dp79KPE8ScCYYztufRZd7IZpelY2zeA9StHrPJ5ehsZI8DXcbsrgUhF1VdoWKTRmORQysNR4HxHganxSuicHN3XT2Ne3K5Zr/c/YSPFgZQ+tjVlOqn3j5g1qI5+mYHjipuFU8eUgABw0J49h8fqvZY8eyuwrSWPLsm6VNK/f2fYeK6v36BIl97M/+w0+3ZYmvcHVLyOa1a/GFx510oigUIWI1WL0BP28cmDKgbERUl1+xroc9NetKAdwuHvZfI7jw5q67QvztrZ0lm3Ct2vC8eThZShzp4MRkEedTIpc2h3WXxHDjAc7NW/RZhCjAcMilXTuurDBVhoQRXDhYrU0E4mp2v8AA968aLNCfdCCbp+JQBXJUmNoaNEuhOKPfn9G+OfCfwpW7qJXE9A8Dex+is+wd7vocn0WYEwcCPDIupRHUEAjquSRkcsVR1GH+8s6aP4rkEczdYyKfozkO3BaLa3KSKHjZXU8mU5B99UD2OYcrhYqeHBwuE7XKVApkwxHgSKnbLsG4Wf7duBJdSMuCqhY8jqV4i3wzj41o6GMsgAPHVWOEtJdJJwNgPC9/qoRFS1ckXFlHlj4QTnQAmlGqiSx5Gl19ACVrn9nzZpSwknbncTE8vsp3R8+OpS87e4ucXHirxtPXPtoXKGUIWR7A2LLdyiKIa82Y+qi+J/h1quYwuNgtxU1LKdmd/h2q97a2x/dSwQW8SSQuC8juQfpHIMBjOOY18wKkOd0dgNlSQQGvc+SR1nDYclWdt7s3MKi7WHsYyeIIhJe310z4eORy5U06MjrAKxpq2KQ9A52Y7XOzv3zUtoo9rJrwx36LodAtyoHXwb+vY412fvTbCcOeSNY3HX/ABP2VBuIGRijgqykhgRqCPGhXzXh7Q5uoKTHzx40hTjXW3VlsNzrhxxMBEDy4/W/dGtc3UCfF6eLRvWPZ90Xttxoh9ZI7+IACj8zS3VTLjUjvhaB5/ZVfbmyAhEbcRazBK49aW0Y8x4tEc5HUVF/lSn+1/k78qmbY2/x+n4SIdn3Ns3aWsmVYA5j9Vx0LIdD+NErI5RllF/3gpfu729aPbsR/Z3pBZCFu4GX/uRg/OM6j3E1VzYODrE7wP3QJ3N+MJG1N4BeTSpalhEqgtIAQzs/dSNM+rxN9rwBx40/7p0bml2pcbAcO0nu5Lg1Bc3K3Sw1P0AU5vRxwRqsU2qqAQy6E41wRy1z0q2Lrm6tKPGBDG2NzNALafZVbauyJbdsSrjPI81PsNLdaCnq4qgXjP3QDa5Z+CCMFpJmCqBzOSAB7zinYhc3VPj9Z0cQhbu7fu/K+n9h7NWztIYF17KNUz4kDU+85p9Y1InXKmhCGUIWSWW3pooJYI2CpKRxEDvY1BHFzwdPn41Xh5AsFtpKSOWVsjtbfJXDcbYsEDQSXMimab/lYtWCdeIgcunhj28nomgWLvBVWIVL5A5kLeqPiPNHLR5LJ7mbaF5HIki4ES5PEfBYz6ummBnOda7F23LioThHO1jKdhBHH7lUO+3Ru7aFLnhKj1iFzxw65Un5a/GmHRuAzK8ixCGZ5iPnseaIOibXjweGO/jXQ8luFHj4MMf10ca7P3poOdh7ucR+bT9lO2Hu4lsNRxS/aYjkfADpXBVfWV76k8m8B90ZLUigryhCE7w7H7dVZG7OeIlopMcieanxRuRFI5rXtLXC4KTW9xuqdYyPEzRrERw6yWo9eLnmS3/6kR58I1HyqK5xj6sx7nc+x3I9vFS6eoLNhpxHLtHZ2KVLtRHAEBWV3zwrnAXh9ZpM+oq9c0rwIxmfoPr2DtU59UzL1dSeH3Vk3P2GEAlOoyWUkYMjsMGUjoMd1B0XPjXULHXMj9zpb+0cu/mqp7s37uf3ZWyn1ygW+W1re2tma5AZSCFj+07Y0C+Ht6V0xpcdF02Z0Ls7TYhVX0G7qNPM20p1wi5WAHq2oLDyUaDxJPhUwCwso1TUPqJDI/crbL1tAPOlTCh0IQqVcEihCw+qxegIvuptNLa6jmkQuqZ0HMZ0z7snSu43BrrlRK2B00JYzS6tWyVhtl/vS9/STXDl4YlAyMnJOvMgEa8gMeNPNAb13cVVymSY+6QaBu5XQJNe3s5truQ20iDtpCCojUgkRgHTiGvhoTmjV7jlOiR3R09O3pYxnB0HPt7kE3o2PDBwXFncK8TMQvC3fjdMZx1I5HPT303IwN1aVOoqqSW8U7etbluO1WPZm8D30XCoQXsYyFY8K3KjoGHqP8acYRJod1U11E6mOdmrD5IJab/WpZo5+O2lUkMko9UjQjiGlKYiFAEoKsFrtSGT6uWN8/ddT8s02QRuu7g7KZikSqFtPZMc4AkXJXVWGQ6HxVxqp9lLwsUhCHWe7xWRmmkEqaaGNVeTGo7Z1+sA6DA880wyniYbtG2wvoO4cF0XOO/73opf71W8P1k0S/4wT8BrT4YSuS4BUzbXpZQHgtIjK5OAzAhcnQYXmxzjTSnWwnimnSjgnd3PRtebQmF1tZ2SPThiOjsOfDgfVr86fDQNAmSSd1tsDRxIqRqAqgBVUYAA5AUqRR5HJOTQhRbuXAwOZoQh9CFiVVi9AXUIRmDbkjQLZyFexMiYdh3ohnXhPQa+6uw8kZSoUlK1shnZ8VjpwKum8+3P7vaO1jtUa0MZ4g5+v4uZDDljz55p978mltFU0tN74HSuf17/AC/fJZm2MkhQuTyBJwOgydTioq0QBtqbr2OQqQykgg5BGhBHUGhBAIsVdLbZljtsgXatFeKuO0iIUzKOuCMFh4EVNilzaHdZXEcOMBzs+H6IVf8AoJ1PY3vsWWHl7WRj/wDNPKqQ9vQztNPqriI/syyL+VFkXSG9Fm2xzmAH/lPSWCW5S4/QxfyfW3UIzzy8j/lrSpEd2X6DLdDm4unl/ViQRj3sxYn3YoQtE3e3bs7If8NbIjffPef9860IRK6u/H3AUIUF7xumlCE327eNCEl3J50ISaELEarF6AuoQuoQlyTMwUMzMEXCgknhGeQzyFFyVw1jWkkC190ihdrqEJUchUhlJVlIII0II6g0BIQCLHZbpu1fPcWcU0mC5GCQMZwccvdVhGSW3KxVbE2KZzG7KeK7UVdQhdQhdQhdQhQr5eRoQotCF1CF1CF1CF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8575" y="-800100"/>
            <a:ext cx="16668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7" descr="data:image/jpeg;base64,/9j/4AAQSkZJRgABAQAAAQABAAD/2wCEAAkGBxQTEhUUEhQVFRUXGBgVGBcYFRUVFxUVGBYYFxYYHBgYHCkhGBolHRcVITEhJSwrLi4uFyAzODMsNygtLiwBCgoKDg0OGxAQGzQkICQsLSwvLy0uLCwsLC8sLCwsLCwsLCwsLCwsLCwsLCwsLCwsLCwsLCwsLCwsLCwsLCwsLP/AABEIAOEA4QMBEQACEQEDEQH/xAAcAAACAgMBAQAAAAAAAAAAAAAGBwQFAAEDAgj/xABOEAABAgMDBwYHDgQFBAMAAAABAgMABBEFEiEGBzFBUWFxEyKBkaGxMjRSYpPB0RQXIzNCVHJzgoOSssLSJFOi8BUWNWPhQ6Oz8SVE4v/EABsBAAEFAQEAAAAAAAAAAAAAAAQAAQIDBQYH/8QAPxEAAQMCAgQLBwMDBQEBAQAAAQACAwQRITEFEkFREzJhcYGRobHB0fAUFSIzNFLhI0KiYoLxJENTcrIGkkT/2gAMAwEAAhEDEQA/AGrWOaWisrCSWr0R1glZcHLQQnao7tHXAsmkYGYcY8mXWrWwPdyLTc6tXgtYbSTTrwin3q48WPt/wk6FjeM5d0l3yEDio+qJe8pPsHWVWRFvK9fC+S31q9kL3lJ9g6ym/S3nsWfC+S31q9kL3lJ9g6yl+lvPYs+F8lvrV7IXvKT7B1lL9LeexZ8L5LfWr2QveUn2DrKX6W89iz4XyW+tXshe8pPsHWUv0t57Fnwvkt9avZC95SfYOspfpbz2LPhfJb61eyF7yk+wdZS/S3nsWfC+S31q9kL3lJ9g6yl+lvPYs+F8lvrV7IXvKT7B1lL9LeexZ8L5LfWr2QveUn2DrKX6W89iz4XyW+tXshe8pPsHWUv0t57Fnwvkt9avZC95SfYOspfpbz2LPhfJb61eyF7yk+wdZS/S3nsWfC+S31q9kL3lJ9g6yl+lvPYs+F8lvrV7IXvKT7B1lL9LeexZ8L5LfWr2QveUn2DrKX6W89i0S75KD0n1wveUn2DrKcCLeVwcmnE+E11GvdWI+9HjOPtVgijdk9abtJB01T2jsixmkoH8a7e0euhO6neMsVIv69I2jRBgeCLg4b1VYrdYkmWVhJLKwklzvQ6ZR3ZgdHfwjPmqm47h28yvZGelQZh5ShU4J1D+9MZE9Q+XPAbkSxjWnlXJtwjRSu2le/RFAdbJTLQc1W2jlVLtGj00hKvJ5SqvwipgqKkqphdjSR2darJiZuVWc4cj84V6N/8AZBPumu+3+TfNQ4eH0Pwte+JI/OFeif8A2Q/uiu+3+TfNLh4fQ/Cz3xJH5wr0T/7IXuiu+3+TfNLh4fQ/Cz3xJH5wr0T/AOyF7orvt/k3zS4eH0Pws98SR+cK9E/+yF7orvt/k3zS4eH0Pws98SR+cL9E/wDshe6K77f5N80uHh9D8LfvhyPzhfopj9kL3RXfb/Jvml7RD6H4WvfEkfnC/RTH7IXuiu+3+TfNL2iH0Pws98SR+cK9E/8Ashe6K77f5N80uHh9D8LPfEkfnCvRP/she6K77f5N80uHh9D8LPfEkfnC/RP/ALIXuiu+3+TfNLh4fQ/C374cj84X6KY/ZC90V32/yb5pe0Q+h+Fr3xJH5wv0T/7IXuiu+3+TfNLh4fQ/Cz3xJH5wr0T/AOyF7orvt/k3zS4eH0Pws98SR+cK9E/+yF7orvt/k3zS4eH0Pws98SR+cK9E/wDshe6K77f5N80uHh9D8LPfEkfnCvRP/she6K77f5N80uHh9D8LYziSPzhXon/2Q3uiu+3+TfNLh4fQ/CsJDK+WdIDc0ip0ArKFHoVQxRJRVcQu5h7+5SD4nblbreKtNDvpj1jT0wGXE5q0MAyXqXdUDzerbFsEz4z8J6N6Z7WkYqe1MjT1jZGvDVi19m0bkK+IqQFRojHEKhbvQ6ZQZuYpRI0q7BrgKumLGarcz3bVdCy5udi5tICqqV4CO3YOJjEJ1zc5BEuOrgMyqy2bVQyhTzyglCR/6SkazqAhoopKiQMYLkqXwxtxSun7enLSWUM1YY0GhoSPOUMVHzRhtjqIKGmogC/4n+sh4nFBulfJlgFLs7IhlI5wUs7SSkdSaYcaxKTSEhywUBG1d5qyJNvw0NDoFf8AmKW1UzuKSVbwW8WVU7MWck0KGulNO8QQPbDlfrUSIhmQpMq1IOeChnqA7wIrfJUs411IRsORCsv8sS6xQNIBPm0igVr/ALinMermLoNymyXdlTfSCpsGuIrcxwr5Sd/QY1aWtZN8DsHd/NyoeSLV+JuI7la2HJMTLd5LSAoc1aQMUnaNx0g+yAqmWanfYuNtnL62omIRyNyQpNS6m1qbVpQopO+h09OnpjZjeJGB42i6zHtLXFu5WeT0gHXEhSQQSrAiuAST3wHWzGNhsdyMpmB2YRX/AJbb/lI/CIyPbpPuKM4Fm5Z/ltv+Uj8Ihe3SfcUuBZuQ1lPZgaVzUhPNScBT5RB7o1KGoMgxN8ULUxgA2CowCo0GkmgG8nARo3AFygMyjG0LKYlmb7qEqIATiBecXTRxNCdwrGFFUS1Euqw2v2BarmRxMxH5VDYGT7s4sqAuN1xKRQV8lA3az3mNGpq2U4DM3esShGRl5LjgPWSN0ZKMNiim0qI2i8e31xkmufe+siBGHcVuCgTcvIt+EhkdAPdWLWTVL+LdOY2jMhQ0TNnE0uNfhr6otIrBnfrULRHIhWkpZck54CGidl0V6tMUOqZ2cYkKXBDZitT2RTKhgkorrSTTqNRE46+QbbqsxtVZLT05ZihRRel/JNboHTUtnhhEpaemrhiNV+/1n3p2vfHiMQmXYNtNTbQdaOGhST4SFa0kRy9VSyU0mo//ACjmSB4uFfNm8kqHhp8Lzk7eIhmPPGGYz5Qqz8J1TkcuQr1LTGN3dUcNYjW0fNe8Z5xzKmdn7lKvRpodDrE1yjzytSTyY+zp7QeuMLSTvjRsA+FW85zUIb3X1cTo9fZAMnwtDUovie5/QEm8q51U/O8ggnkGTQ0+UrQo8a80cCY6aghFHTcIR8bvQ8z0Kl54WTV2BG1k2QhlsVASlI4aPVvgKac3ucSUsXmzUO2tlA6+57nkklRrSoB07tejHbTGqRBEVMGt4SoOG71/jnTlwbgzr9dyvrEzQKcF+edNTiUJoo9NebXoPExpwsnkH6Y1G7zn0DPtHMhHzMHL3dSK2c1sgkU5NR38osflIEEewO/dIeoeIKr9pdsCg2lmjknBzCptWo1CvzY9REUuhlZ8uQHkOHdh2JxPfjBBdp5OT1lm8k8vLjSDUgDpxQd5JFac7VAEzI5jqSt1H7/WBHN1IuKb7TfkPgfNEdjWizOMGgCh4KkKHOQTgUkHUd8YVSyamfqu5wR3hFM1H/EOn8pcWlKLsmeq3iy4DdrjVHyknapBII3U2mOhgkbpKls7jDPn38zvPcEE+9O+4y9dyrcqWKOhYx5RNa7SNJ6imDaF94y3ch5c770Q5uZUFxFfJWe2nrjL0xJZp5wj6UfCEyfcQjm+EKKWe4hC4QpICzjygCsP5R7Coxu6HkJH93kqKgXB5kF5Oy198V0JBV1YDtI6o3qyTViPLgsuMXcrZbblpzjbAV8E2DVQ1IB57m9SjdSPs74BvHo+ndLb4js5dg5hmenkRILp3gbkzJp5iRl8aNtpASAPCVsQnaT2nTHNxOnqpLNxccSfWQRzmsaLnIIUk5CdtVZDYLLANDqH2l0xNPkgE6PBjbiihprADXeenqHj3oaSU/uNhu2o0srNBKoALy1OK16EjrxV/VGi2KZ/zHhvJmfADoBQhnA4oVqvNfIEU5NXpFnvNIvFCcxIepvko+0uQ3bWZxIBVJulKhiEqoATxSKdaTxiuSGoYLmzx29/cehSZO3aLcyF5S15iSd5CeQRiBeI24DXj1muo6oypKZsg14MDtHr0No2owPDhZ/WiibkEPN3kUKVDiKHvEBxzG9jgQkQWFL6TfVZk6FY8g4bqxqAr+mtQdlRGpLGK6nLTx25euXJN8p4cMinHJP3VJVq70mORYdVyLkbrtIUW318goL1IWD9hWkdWEHUh1Z7KonXiuri8NojoUEgzIZ/lWVLPynVHrofXGDpRtqi3Ij4D8F1eZXz3JImHf5baiOIRh2wNHHwtQ1m8gJojqw3S5zaWbVIWrSoqWSdgNB6z0x0Okpf1dUZAKhg1Yr7SrHLq11KUmVZreXQGmJAwoKa9INNZUkaKwLQRBxM8mQy9esLqx3wAMGZTFyAySbkWQpQBdUOcrTSuJSDrx0nWcdlNGmDH3q6g2aOKD327AEBM+/wMyULLzOhL2eS2AXn6V5JJAu1FRfViEVGNKE4g0oawWyoqKvGL4GbziTzDJUaoGaVc3nstBSiUol0J1C4tZpvJXj0ARJ2i4n/ADHOdzlPrHYrfJ7Pcq8EzrCbpPxjNQU7y2om90HoMBT6DYReI47inEh2puyE+1MspcaWl1pwYKGKVDQQQdekEHEUIMc/JG+F2o4WIVoxxCVuWFkKsyZTNywPIqNFoGimlSOoFSeBGoRpQubWRGGTPYeXf4H/ACiWSEfFuz5R+F3y+k0zMgXUY8mBMIPmgc/+gqw2gQDoqV1PWBjtvwnn2dqIqWh8d92KWkw7flUV0trufZKSR3AdEdSxupUH+oX6Vlk3ZzIzzcI+FR9Se0o9sYWmDdh/7ea04BYDmTJuxzyvWXYSSBM4aKrbG1Ch2/8AMbWiTZrucKuTFL6ynuTYeWNJCW08VVr2Y9EdJO3XlY3ZiSsppsCUwc1tmhuVU+rAuqOJwo22SkdFb54ERzenZzJUCIZN7zj5BaFGyzNbeuFlSirXnbxJEu14O5FaXvprIIGwAnHRBQaKGDV/cc+fdzDbyqEklzrdXmm0pxmVYJJQyy0nEnBKUjvJPSSdpjMaJJn2GJKFcdpSnyjz3EKKZFhJSDTlXq87eG0kEDYSquOIEb9PoNtrynoHmqjIdio5bPXaCVVUiXUNYuLThuIXh2wYNEwNxYS07wVHWKaGQedSXn1BpQLL50NqNQumm4ugvGmN0gHjQmISS1VH8Tv1GdRHr0QlYO5EQ5X5OMz7CkKAvAG6qmKTv2g6xr4gEQmdHOz2qmPxDMbSOUbxsO3LFTjcWHVdkUp8kZ5yWmFyb9agkJrtrSldddG83T8qMuujD2Cpj6fXraNi0YzrDUPQumcaywppagPk8oOKcT2YdMSoJtWVp34dabVvGWnMK8yGnC7IsKJqQm4TtKCU9wEZGk4hHVPA3368URA67AVY5er/AIVSv9tB6b1IlS41DOVVDBjuQlAn+cjtjqeCQd1f5s/FfvD3JjnNL/UjmHijYPlq4zgCsvNDamnaIoozasbz+CX+x0KgyHARLJ+gkdGk90GaQcTI7lKeNvwt5FFzey/um0XH1jBuqhrFcKdqz6MQVWkQ0zYm7fXh2lUONy49CYeXeUnuOSdmBS8kBDSTo5RZupqNdPCO5JiqEmuqGRnBjchuA8TvQjhqDlXy264pxalrUVKUSpSialSlGpJOskx12DRYKgC69BMRurLLytESBUS1MLMllMpib9yqPwMxWg1IeA5qh9IC6dvN2RlaYpRJDwgzb3esUmGxToymkQ/KutkYlJKdy085PaKdMcvTyakgKMbgboBzfO8pKOS6sQ2tTY+rcTeSOpRHRF2lm6lQ2UbQD0jA9yLhxaWbsEp2nSltaDpN2vFJPtMdg5oc8OGy/asgZWTKyATSZpsaI/qRHL6TN4v7vNa7MEx7sYdlK6y7CsldAmcIfCNfRV3iNfRfFfzhM/YlY87RJb2OKUegBI7ldcdWxtyH8g81kvwJHKmlbLpYshptJopbbLAOurgAUeq8Y5Onbw2kXOOQLndWXgtM/DAANwHWi3NzZ4ZkkEChc55+j4KBwugH7RiNdKXym+z0UO8Y23JZ58cplOzIkkEhpm6VgfLeUL2O0JSQBvKt0b+haUMi4U5u7kE83NktUojYJSDV6KYjdSsvCVFCgpJKVAhSVAkFKgaggjQQdcTwIsVWRZfT+bvKczsk0+SOVFWnaaOURSppqvApVTVejkKkPoKsmPnHKDsPIr2We2xQbnckw2+xNIFCo3SRtBSkHqUg/dCLqCRsgfGBhiQOs27x0ohlwByePq6lW06HZYK2pvdC0Vp11jPp/gfq7jbtRhGJO8Lnm2TSRSPOV6ohpk3qieQJqbiK3zgeJK+qR+eIUX1MfrYVA8R/P5JIx2CCTXzZ+K/eHuTHK6X+pHMPFHQfLVzl94vM8P1Jiik+rbz+CQ+R0IZyd8Tw08irruGC6v6n+7xU4/ljmUjM8fGdt7s5V3/iL9L5s5vBqGGLek95XXPrU2e1TR7pTX0TtIloEj2h3/XxCGnGSSrMvgDqjp3PxsqwMF1DYiN1JeVNQtZKyk5LIItCUpp90sU48qmGqSPZ33+09ypIxX1Is+EdQ9tI4JgJF9yOysEqs3SqOTZ+T8Cf6V+qkaWmBdsX93eEVDm7o7kr2jeUD5RB6zHWO+FpG5ZLcXBNHN8msyo/7Z7VI9kcrpL5TRy+BWsNqY9yMayjdbuQrJXQDnHTz2uC/wBHtjV0X+8c3ipnIJTzyPhFjzies19cdXCfgasqUfGUx8qHb8hIKGhRaP8A2FU7Y5mibq1c43a3/oLRJvGzo7kysmvE5YjRyTQ6eTT/AMwBUA67nf1EKp2ZC+dctGlG05wK0mYdp9ErNz+m7HaUjh7LGR9o7kCBiq4M00xZrKyy3cENdJcJhrCLGOxUHDBOXMMSJKYr4PujDjySa9l2Oa0+RwzObxVlOMSrHO6r+ERt5TD8CvXSBdEn9Y8yJIwKrj4mj6s+ukVf/wBJ50Z+1Sc3XiSfpK9UV6X+pPMFCn4itc4HiSvqkfniFF9TH62FQPEfz+SSMdggk182fiv3h7kxyul/qRzDxR0Hy1c5feLzPD9SYopPq28/gkPkdCoMjkgsNg6CgA8CII0ibSuI3qyLiBV+QUwZafdYWaXqp2Y6v6kL/EIMrxw1M2Vvr0COpUAWJb0+u1HmVVkCdlHZeoClgFBOgOIN5FdxIodxMZVHVezzNk2DPmOarmj1mpN2dYxKVsOgocSSKHSlQwIMdRLU2IkZiFS1txZQJvJ2YQacmVDURiIvZWROF7piwhYbJU0krdFDqTrhe0B51WJats0TZn8mVvTQm1J+DZrc894igA3JBKidRu74D0vVasXs7OM7sH57rqDW3dc5BNzK+eEtJrx5yhdG9SsB316DGLFGLtjG+56PVlfH8btZKyyX/c9lzcxWhfUpLZ24BlsjbjeVwEGzs4evih+0An/0fJXa2rE5+/8AwEENtUWyN4PaDG8912vKCYPiaEz82yKvOHYlI6yo+qOZ0kcGDlK0f2lMe5GXZVXWXYVkroCzlt/FnYojrSk+qD9Gn43jkCu/YEqplFX3BtHelMdTGf0mn1tWfKP1Ci+XcL9i4YrlVgkDTRtV6nolU6DGLI3gdJ45SDvFv/QRMZ1oOVvh+Exs2toJelA2TUo5vRpSR9kj8JgSdmrK5rsnY+ajLhZwQLnXyWU3NpnEpqhy6HCPkupASknYFJCelJ1kV0NG1NojTvzGXKPwqLC9whm0MnVODlGca6U667oKirAw6simWXxCqmrCfJoW1J3kUEEmqiAzUdQrjPyZvJabBWskJAAqVLUaAAazE4pMC92A8FFw2J75GWIJGTbYNL+LjpGgur8LHWAAEg7EiOPrqv2mcyDLIcw880TDHqtxQlnRnuUdZl04kEEgY4khVD9lAH3gjQ0UzVY6U+tnj2KTxkN/+VYWqxybAR5Ld3qTQwBA/Xl1t5v2osizVrN14kn6SvVD6X+pPMFXT8RWucDxJX1SPzxCi+pj9bCoHiP5/JJGOwQSa+bPxX7w9yY5XS/1I5h4o6D5aucvvF5nh+pMUUn1befwSHyOhCmby0UuN3NC2uaobvkq4EdoMHaXgdG/W2Ox8wnp3hzbbl1y+sRaLk8yCaG65d0g4U66IIO1IGuJaLmDmGF+Ry9esCdyhLx7jMdoRLkvlEmaaBqOUA5w2+cNx7DhGdWUrqd9tnrD1mptIcLhSrWsdmYN5YKXBgHE6SNQUPlDt3xXDVSQ4DEbj4blB0O0KpXk08MEPNEecVpPUEnvgkV0R4zT2HxChqP3L1K5tuVUFTThUnWhAKQdxWedTgBxEEt0hIBaJtuU+XmqHkbUctNsyjQSkJbbQmgAokBIxw2DX2mBtaxLji49JJUWtc82CUuVdruWlMpl2CQnb5CNC3TswqE7zxEaUDRTRmeXPdy7GjvKJDf9tvrl8lR5bWghbjcmx8RKihpoLgF2n2RUcVL2QTouBzGOqZOM/uz7c+YBVVDw5wY3IKnm2rr7CTpu3jxVfPcEwcDeJ55fJVM+YEy82DfOdO9I6kr/AHRzmkjd7Bz+COdgw9CYl2ALIe6y7CsldAuc1v4NJ2LT2oWPUIL0ebTkf0+IRDPl9KVjbYVNKRrUg0+kEkj8pjpQbQX3FBzfMVhkjawlZkpd+IfFxddCVYhKjuxIO5VdUDaRpjUQazOMzEco3eXNyp4JODfjkVd2XMrsqc5M1LRxQfLarUAeejEU1jiTAbiK2ASt4wz5D5OROrqnUOWzm/CcErNMzTXyVoWnEGhBB04HVGbrXNjgR1jmQr4yw8iF57IUJJMsspHkKqoDgoY06CYsNS8cca3KM+ry6lJr1UP5KPqwW80kbi4o/hKR3ww0hEzJpv0DxVuo45BWFgZLy8orlEguPUpyqwKpBwIQnQiu3E46aYRRU6QmqBqHBu4eJ293IpsgtiVJt620SzZWsi9Q3U1peI7kjWYqpqd079Vvr8q11gEGZFWW5NvuTz1biTVJIpeWSCKDVjQ01BKN8bGkJGww8Azp9dnXyKqM3eCduXNv9cinZd2klhkqPhK5iBtUfUNJ4QHouAzSgDIYlXTSBjbqRm78TT9NXqivS/1J5gmp+IrTOB4kr6pH54jRfUx+thUDxH8/kkjHYIJNfNn4r94e5Mcrpf6kcw8UdB8tXOX3i8zw/UmKKT6tvP4JD5HQkXZdqOS0xyrR5wJBB0KSdKTuPqB1R2c9Oyoh4N+R7OVAMeWOuE+MjcpZecbIFClQuutKoSgnDnDWk4i9oPQRHHTU0tHJqvy2HYfW7YjHkSt1mZhD+UeQD8s4X7OJUmt4tVIWk6yk/K7zoIOKo1IquOZvBz9fn6w2blQ2Sxv6/Ci2bl/dPJzKClYwIoELqNIKFYKPA03QPNog8aI4dY6/MIlswOB9euRFMtl7LgaQPulg/wBIpAopahuAaOsJnRMdtKj2lnLbQklIJ30CB0lZw6oujoqh5tgO0qHBRNxKEJm1Zy01XWgeTrishSWk8ScXDuGGyC+Cp6Ia0pu7rcfABSBLsGDDs/Kg2vbLUg2qWk1cpMrwef0lKtBAI+XqAGCeOEWU9LJWvE1QLMHFb62cu3mUJJBGNVme0qDk9YCikrIqluinOk0SmuvEjtMGVFYL6u/JUmHVHKotsn+NR9H1LicP0zufyTM+aE0s1jPMcV5x7Eo9sYNeCZRzeKJlNmdKPbsBWQ11l2FZK6DM5jP8PXej8xHrgmkaRUA8hRUJuwjlSglzSeb4foXHRn6V3raENL8wKxtyxCoFwCiFkhJ1BYGI4YjrimCqDSG7fBJsWuDddLAt1p9oSNoG7dNGXyaFtQwSkq1EalaCMDqJpqqSSGT2qlxvxm7+Yd46lZHICODk6D671ZIdnLMVjVbVfjEgqQrYVJTi2reO6Bx7NXD4cHbsiOY7QrjrMwdiN/mEWWVnMQsC8OkUcT1pIPZAslDURmwx58CocHE/EdinvZfS5GkH7pw94pFJpqk4ao6wpNhY3aUM2rnBRW6yiqzgKgE7BRtHeSIvh0Q93xSHDkwHWpmVrcB5rzYuRM3POB6eKmmsDcVTlFjSKjQkbtA2K1GPqYaZupDid+z1y58yGfJfPq8/JF2U9sS0iwEYIaRglKcVLV5KRpUrSSTtqTpMZDYpauTUZidp2Dn9cgVsZDBwj9uSQuUluOTj/KLwAwQgGoQmujeTrOvgAB19HSMpYtRvSd59ZBCyyGR1ymzm88TT9NXqjktL/UnmC0KfiK0zgeJK+qR+eI0X1MfrYVA8R/P5JIx2CCTXzZ+K/eHuTHK6X+pHMPFHQfLVzl94vM8P1Jiik+rbz+CQ+R0JOzuTjnIpfSKpUkKJHydyhqHnaNtI6qOuZwhiOYPq3khHRXF1TS0y4y4FtqU2tOhSTQj2jdoMGPYyVmq4XBVQJabjNMnJzPG42kIm2uUAw5RuiV9KDgegjhGPLoUf7Trch8/x0qReHYnNEExl3ZU4KP8AJq+ubKSPtEdxgcUFXDi2/QUwcN6iLksnqVDraPNbfV3VMSMmkBm0n+1Sad1uxU03bFiMGrDBeWNd1SielyiacKw5g0lOLE6g5/AXVrXxsxOJ5vND9u5cTMwgpbHudkc0hutcdCS5QUrsSBr0iC6XRMELg5/xu5fLxN1GSoe7LAKFk/ZJJSoihPgg4BPnHZF9VUYao6U8TA0azkw5m1ZdmX9yMFbzygCUttqUpxVReVSmCQMATQdcYQgmllEz7NYNpIAUzI2xAxJ2IFteSfRMNuPtFoOEpQFKQomgpoSo00jTtjZhmhfC5kTta2eB8Qqgx7XguFk3c0oqw7ucPalv2RmTM1pejxKnUGzQjoogd0KFusCITYUroOzoikrxKexaYsazVnZ09yKpjdruhJeWknnZsmXbLhaCVKAUhJoR55FdOqNh00UUFpXWDr7Ce5Rexzn/AAi9kcWZarBZVKTYcYcUoqSlxCgQaCikkAhQrUGhO3UIx5YJdcTQkObvB79o6VNrwBZ2BQPlBZHOJTQqGz5Y1dP97I16WosLOy7k0jA8azVrJ7LCZlEhPxrAN24utE4eClelHA1GBoIVXoynqXX4rs7jvI28+fKoRzPZgMkSy9v2NMGszLFpe26rA7lNV7QIBFLpGnwY7WHP5+ZVjpIn54HmurtiRyeIqXkK81x9Q7KiG4TSH2kf2qlxttHrnUtjLGyJLxfkU6qtIK1fiAJ6zETR1k3Hv0myjrC2apbfzzKUkok2btcOUd09CEnvI4RfFoU5yu6B5/jpSDgMhdLOftB2YcvvLU4s4VOobABgkbgAI2IoY4WarBYeuvpTOcXG5VtY2TTjiS4RRABN46MNQ8pXYIEqa5kZ1Bnu89ytZFtKZebvxJP01eqOY0v9SeYI2n4itc4HiSvqkfniNF9TH62FQPEfz+SSMdggk182fiv3h7kxyul/qRzDxR0Hy1b5wFUl5nh+oRRRi9W3n8Eh8joSts/KIstC6oXQKEaR/wAGOkmohK/EYodslmqsdmWphSrzRawCgRhW8Kg3aUAIxqNMENjkhaLO1vxypmuZIThZT8nsgnJs375bl9ThTznNtxNdHnHDZWKKvTDKYatrv3buc+Hcospi84HDf5KLldky3LzSZeWU44rkwtd8owJJpSgTTChx2iLdH175oDNMABewtf8AKjJBaTUZjgutnZFPrxUUIG1S0DuJPZEZtKxNyueYH8d6mKc7VJfsySlcHVqmXdTTdUprsWsjAcEgxWyarqMWDUbvOfQPzZMRGzlK1KSa5hxJUhOFeTaQKNtJ0k024VKjUmmJOFFJIyFpDTzk5n1uy7VNjL/E5W0vKLU4hhiin3iQDSqW0DwlncO0kCKNZuqXu4o2bXE5Ac/dioOJcfWHKm/k1kxLSTd0AKWcVrVzlLVrKjr9WqkDySR62tOQXbsw3kA8TiVXrPtZmA7TzlBmfRgFmWfRSjTvOpqSrXT6QQOmCqOaN82ow8Zp6x+CVJocG3OwqVmhmwFPN100UN9RT9PbFDniOoaXZOBHl3q6oF47jYUzyiNF1Ks7WWXIQpktZLrOzNDk0IGtQ6hUntCeuMhrxLVktyaMPXWtGmbaPnKHcyTAMxOPqpd5rSd5TirsKIOq5WRmNjzk0nrIt4qp1yHEb7euxMi3bAlZxstupTjiCBdUlWpSTqVvGMBskhL9aF2q7qvyEZEKGs8CzsR66knbTsxxl9cq+auIF5p3+a1WgJ3jQevXBQeC3XAtjZw3HyOY6lNpLTcf5/Kp52QcaXyiAErIxSoBTbydiknBQ9ew0ItjlZI3Ufl2tPIdnrZgrXsv8Tc14ZlJKZNMZN7WhVVtE+arSmuw1OysSc+rgx+Y3fk7pGXVZVjg3YHArzOZDPJHMUhf0Vo7llJ7IUelojxgR0HwunNOdhVNKWFSaZamryG3FhsqSUVBOAxxAxI06qwZJV3ge+HEtF8b/hVGEtc0OyKKMoc2a2gXJZa3UDFTZA5UDWU0oF8KA7Kxl0mnmyHUmAad+zp3c+IV0lIW4jEdv5Q+24yykKQgvEkChwGOGimJrhQ1jQLZZXFrjq+vWKRLGN1hirReVCnEFJNwDmlPglOqh9kDN0e2NwOZ3p+GDm4YI7zcOAyaR5yvVGBphtqk8wRVNxFbZwVgSSgTpaR+eIUIJqY/WwqDj8D+fySSrHX2QV02M2nin3h7kxyul/qRzDxR0Hy1mc6fo2+ka/aIt0dDeoDk3+x0INzcZHCYrNzAHIJNEJOh1YJqTtQmhw1kGuAodXS+kXQt4GLjbTuvsHKewcpQtPCHO1nZeuxZknZa7Wn3nVj4DlL6hSl8aGmq7LqRXcN8KrkFBTMiZx7WHJ9zus4fhMw8I5zncXM+ATimmUoIbQBRIAOFMaaANQAoKRyUmBt1rQiJcNY9HMvn227WUqemXAAoqcUkVqeag3E4DclMd3S0wbSxsOFgOs4ntKzHSnhHEbSuqp2YcFFOFCdieb3YnpMMIoGG4Fzy4pXe7NXOTWTfKEHBCNa1aTuAgOtruDG87ldFFfJH8zJty0qsNDFQCSs+EqpAPAUrhHPRyvnnGvkMbIqRuqwlQs24SlU1OOEJ5/IIUogBKG9JB85RV+EQfpCRzTHEzMDW6XeQ70NG0FpJ2m3UiJ/KxgHBZPBKvWIzvZZjs7VcA1VttWlLTjDjC13QtJSCpJF06UqrSmCgk9EThjnglbKBex/yOkKRDC0t3oDyNtpcq8L3htEtuJBreSDSoOsYAg66b43a6AStu3I4j8+KqjNxqu5inlZGVDLyAUrB3axx2dNIDg0rNTDg5W3tvw7cbhDvpHXu3Fe7UyjZbSSpYA40r0n1RCo0rLUjg4xYHYMSec7kmUjr3OCSeXeUhfWVivkNDWVHXTqw2Aa4L0fSFnGzOJ5OREyODG2HQinJSbYkZZtm/eWBVZSCoFasVUVShAOA3JEZVWJqmd0gFhsvuGXmpsDWsDSrtnKxgnFRHFKvUIH9lmGztSOqqbOYUuSzU2ghRYcTzhjVtZCHE1H0gfsxoaOkeZjC/wDcLY7xi0+CokaA242Y+a3Y0s2/Llt0XglRun5SQRXA8a4QJVSPhmD2HMK+Fus1B2VOS/J1UKOI2jBSeI1d0bVDpDXwOB7FTNFtQ4xNvtCjbhKR8hVCBuorR0UjRdHDJi9uO/14of425FVdrWitwUUkJUCCCKpII10MEwwNYcDgoSSFwsQvoGwJ4OssuqGDjaFqGy8kE9IJ7I4CaMQzOjOQJHatYEvjDhna6Ac7+SRYvTTAolZHKgaKk0S6Niq0Cqayk7THR6Hq7uFPJj9p72+XVuQE2LS9vSPFcMocnhaEi3aDCR7oDYU6lI+Nu81zDWsKB3kUGOFGo6s0dS6lkPwXwvsvl0Hbuz3p5YxIwSNz7/yuuba0qMhNcLx9UVaZgvJfkRNKbxqfnEnyWqVwuJH9UNo6Ia7SqJHYO50teSX5Kuox0WoUHrJq5vnLsnX/AHFdyY5LSgvVDmHitSD5ao8qwqbmkyyTi85QnyW085xXQB2xpU5bTxunP7R1k4AKt9yxsY2921HWVbYlrPdaaF0NSywANSuTNOrm9UYsBMtXGH4kuBPKScVLKJzhuw5gpWaywhKSDdRRaxyi9t5QBI6ME/YEEVs/D1DpNmQ5h5nFCkarQzpPOVIWupKjrNfXGOTcrUAsLL57sVpKhfWo1JNdpOnTHoVQ4tOqAsiJt23RNZdnrfXcl2wSPCUo0SkaryqGldQAJOylSM2eobC3WlNuQZnmH+ByohsdzbNYxPOtzq5crQ4G8LyAoAKF2qcSdBJB3iIvijkpRMARfYe9WRSO4QswsNyJcpMoW22A3eCniQQ2NPFXkjjp1RnUNE982vazd/lvUqmQBttqqbGSv3Eyo+DfeBpoDnLLJ60kdUF1JaKp7dtm9WqPFURA8GDz96C7VmHuUUHFKqDoqQmmqgGFKRswMi1AWBUPLr4rhLz7iDVK1DdUkHiDgYm+GN4sQmDiFZ2hPNLCXUr5N8AXhdUQdxNKcD17hooZGXYRdvQrC4cYHFc2bf8AKSK7Qadh9sSdR/aVMT7wtu5QD5KcdpV7IZtEdpSM+4L1Zs81eLry7zgBuouqonppSvt6mmiktwcYsNpUA4E6zioE3aTrhqpah5oJCR0CCI4I2CwCgXkrzKTDoUA2pd4mgFSQTvBwI4w8jIy0l4FkzS6+CYbqFe4psk8zkSk7C4aXabwe/fHPtc32mJoz1r9G1FOHwOPIpGRNvtlKmVqCHsKJJoFgDSknSfN0xXpSjeHCRou3fu5/PJSpZBi05qkyytlxpabpCby7pUQSEjWaDE/8QZo6mZI032BSqZTGBZZbdhuS4C3QhbSqUdarcx0VB8CtcNIOGNSBD01ZHMdVlw4bDn+bdfJtVT4yMT+Pwhu1JdJSSDoBNDuEaULzcBUvbgU283662dLHzKdSlD1Rx+lhask5/AI6lN4mo1nZJMzKKbWKhSCkjaKFJ6SIhG9wAe3MYjnCGdZspacj4oCzUpUyw4y5/wBGZdYOqqeaSeBvkjog3S72vqGytyexp67jwU6dp4It2glDmUFne4LQWhIo09V1vYFg0dSOtKhqAUBGhA/2mm+LjM+E8o/afBPG4Ndhk7EeIUW3XFTPJMoxW4UNp185SroPDGCKSPUdfch5Dnzpif4PK/2BGxZyFwQnkm9dkT9YruTHK1zb1Y5h4rWg+Wp2buT5a0H3jobCWk8VfCOdgbHTEtIOtFHENpLj0YDxVN7aztwt1ortdhL6XUL8FwKSeCqiMNkpZKJG5g3RYYNTUO6yJyi6yRsQeu7F+TehZ99aW/Kh0QEtRJDJmxFOuql0YKS4tKlHHk0IICl01nQANpGqsdxW1bY4xM7IgG28nIetizaduBaM7kflNm02m7NkVltNOTbUsA4krOCSo/KUpRFTHMMa+rqWtkOLiOgbhzBE64YwluQ7SkPZ7rxUrk1G8rwl15x0k87SMSThjHbytjsNYYDIfj0FnRF+OrtVylpthBK1VWrEk4k6+quuA9aSVw1RgEQWtY03zRFkzK2ktlbMuylDTqr998EUJABuJ040BrdIrxjPrX0QlEkjiXNFrN8e7MJRCQNIGAO9XjWaN9whT8zeP0boG4YnuTFQ0vqi0ceqOe/rtUXNZtdfmV9Z+aKVR8YorO4Yf1FUUv0pO7I29dCjrNGQUqezcMJTWXABHyVBNDwIAoeNeiIMrXE/qEnpS1zsCFn7PDailaClQ1GoMFgscLgpcI5czLo2dsSs1LhHK1sfIoTOK0BDflFIJV9EEY8dHGKZakRcU486bXKnz+aOUUPg1FJ3gfouxUzSk7czf1y3T6zTmFQu5oHUG8zMFB1EJvdFCQadcXnTBIs+PWHPZSa1hydZVOUEhajUuZd1pDzIUlRWyk8oQlV4BSMDiQkkhJ0aYlSyUDp+FaS1252WOGB/PQrJBLqauY5ELJQ0+i7WixXcoHZTWI03OkidrbFBjWvbbaq21Xngnk3SVpwoVc4imiitPQYIgbEXa7BY+tnkq5S8N1XYhNfNTOCakeRdorkypjnYgoIBQCNaaKucExy+mIOBrNZuGt8Q5D/nHpRNNJeHHG3chPL3Jv3GV0rySgq5U1KFAYtE/KwxSdJAPk1OpoysNQQHcYEX5eXz5edNK0Bh3Ww8vXgmBkS2ESEqP9pCvxi/+qOd0k7Wq5D/AFHswRNOLRN5kcWM4OT0jSdcRi4qEqvmIYdbbYcfIPxjhcI33EN9yAemISa8hDftFhzXJ8UXGQG62/HsQXnQnw8hpY8JBSr9C+w/0xv6MiLH4/uFvEIF7rYbj3rvm4sVVDPuiiUpKZcH5SlC6XeGN0baqOoE6eHCCIdPfZVHIuRBdjTuqEGWCukj9tXcmOXqh/qugeK14OIjXMxLBTUw4T4Uw72XUDsR2xZJTMmqQJHWa1g6SblBSPtGbbXHswTBTZLGwdZ9sEx6KoDgXX6fO6rNVNvUp6USpJGioI6xBcuh6Z7SGi3SVS2VzSChq0bJU3iOcnbrHGOTrtGS0puRcb1rQVTZMMiqHI7JpLMxMu4fCul0nYmlQn8ZcMKWqdUNjYcmNt0/4soPbwQcRm4qlztPlUg8fKW31cokjuEXaG+KuaeQ9xT1DdWDV5u9K7Jqz3plYal07Apw+Cj2nd/7jp6uWOEa8nQBmUNGS4Wb0lObJXN7LStHHPhntJcXiQfNGhHRjvMczVaQmn+EnVb9o8Tt7uRWDVbxcTvKNGQAOaAkbcAOs6YGjicRcYDecB1nPouoOJJxN115ZA0qr9EeswQG0zePITyNHi6w7FHUech1rRnkDQknifZE/aqRnFiv/wBneAwSELztXM2nsSnqrC95gcSJg6LqQpt5K8LtKuBSgjemsONMzjINHR+U/so5VzTOJBwbb/AIkdN1BzDer8peyjlXcWntQnqpEfejTx4WHot5pjTbiV0TPIOlJHA174XtVE/jRFv/AFdfsOCiYXjavXKoOhdNyhTtERMdM/5ctuRwt2jBNqvGY6lyfTUc4AjbgR1iB5YHsF3C43jEdYwU2Gx+E4oRypyFlZsFRFxzU4nmrGyp+UNyq8RE6Wsmp8IzcfacR+OhWEtdxxjvCTeUdmvSqy29RxOhLoGncoaj/dTHS0s0c41mDVO0eXrqUHEtwOI3qZm6tUy/ugVoFFsjiOUHsijS9Pw3BndfwUaZ+oXet6u8sbaTNsKQoiqhp2LTik9eHCKaWnMMrZR08yiXXaWdS8S+UoACQoAJASMdAAoIr93F7iSM1bw4aFZy+WSUJpf36YPh0ZE0fEhZJC83UZy2lTJIYaW6omnMClAHeRgniYd9JSsxOHSpNfJawV1YOQC3lJVO4gYiXSb1frFDCnmpw2mlRA/D46lOLnf67yrNS3xPKPsoJMNy2qt5IoMAANAG6NGlpRCLuxcVQ+XWNhkhGClBA9in+C+2ruTHOVH1PQteDiJg5lh/ArO2Ye7FmJ1OEx5m9yz3ZDp70fEwK5yhZaDpGgw8dVJCfgNu7qSLQc13bfCsDr6jGzTaQiqhwUwsT1HyPoFVuYW4hVU7KhlDl35WjdXCnRUxzmkKL2NxAyOIRsUpme2+xLDOr/py/pt/nENoL6wcx7kTWfK6lzzdNpQhAAA5oJ4kVPbBekXkuJKg1vwgJgrmYwi5WCNcHJwDSYXxON1LVAUZy1AImIyU2Chu2vviwQprqBMZQJT4S0jioDvMXNpXuyHYol4G1Ql5WsD/AK7XpE+2Lxo+b7D1FR4Vu9eRlawf+u16RPth/d832HqKbhW71KZyiQfBcSeCwe4xU6keM2nqUhIDtU5u2jtikwKWspbVtDXFZgOxPcKUm2EgVvU6aViLGysd8OHMkQ0jFDtt5VUqAaRo09MXG5VEhAQkJCZtIkMoq3WhdXzWxtFaVUdyQd9I2G8HTi7jju2qgXdkivJ3NKygVdW48TpAPIt9hvH8XRCNRPP8pmG//OHYlqsZxijKSyGlW/Bl5cHaWwtX4lCvbEhR1DuNJ3/hRM0YyCsRk415Lfokw/u9/wDydn5Te0D7VsZOteS36JML3e//AJOz8pe0D7VKaspI0kncKARNmjIwbuJPZ660xqXbAprTQSKJAEHRxsjFmCyoc4uxKp8r/F/tJiy6QzQPCUkC2N4n9tXcmOeqPqejzWvBxExczP8Ap1dr7x/7hhqs/rO/t/8AIWech095RwowE5yay8FUUucpWXgqislSsuNrvXmaHSCOkf3SCaus9opNSQ/E0ix3jLrGHP1qdMzVluNyWGdf/Tl/Tb/PENBfWDmPciKz5XUo+R7wSlNdg7ovrwSTZWNsAERzdqUBxAAjNZTklIvQha2XLSKhFXT5uCfxHT0VjYg0TI7F3wjlz6vOyGdUDZih1eVE2+SGhdHmJqRxUrDujRFBTQ8fHn8gqeEkdkuSrKmXfjXTQ6itS/6RhEvaYI/lt7APylwbjmV7ayXR8pajwCU99Yi7SDzkPXYpCEKNbdjNtNXkXq1AxNcD0ROmqXySarkz2AC4XPJ+ykPIUV1qFUFDTUD64nVVD4nAN3JRsDhip7mTDepaxxuq9QigaQeMwE5hauIsV9v4p3oClN9gwiftcT+O3uKjwRGRXoW7NsfGCo89OHQpP/ML2Smm4uHN5FNrSNzXdzKy+MQUnjUdcVjR2ocMUuGuizIvItc1dfmgrkji21iC6NSla0o2DXp0aYSSah4OIXd3euxOBcazsk4ZGy0NpAoKAABIACUgaAAIvgoWt+KTE9n5VT5ycG4Be5+1pdj499pr6xxDf5iI0QDsQ6hN5XSCjRM9KEnQBMsknoCofVduTK2ZfSsVQoKG1JBHWIZOukNdJZCukshXSVJlf4v9pMPdOM0EQlNAdjn+DH0z3JjBqPqejzWrBxEx8zZ/+MQdrjx/7qoqrjaoeOb/AMhA/tHT3lGilQA4pwFzKopJUrLyVRAlPZRbRPMPR3xVJxVdBx0uM63+nr+sb/NB+gvrBzHuU635XUhCXtxMujHFVMEj1nUI23UjpnbhvVLpg0KnmZyZnVU0pGoYNp2V2njU7ILbHBSNvt7SqPikOK92jYiWmFLKipdU7kiqgDQa9OuIRVZllDQLDFTdGGtRVkxIOOstBtBVzEV1Ac0aScBGbVyMZI4uO0q1uQsiNrJJ46VIT0qJ7oANdGMgVPUK0/km8BVJQvcCQe0U7YdtbGc7hItKDcsWFIZUlaSlQKcCKHwo1aFwdKCOVVScVcMhJVbiFpQkqN/QPop07Bxieknta8Fxth4lNFkjpnJJ4jnKQndUk9gpGM6ujGQJV2qVp3JJ4eCUK3VIPaKdsO2tjOdwlqlC2UCFNAoWkpNDgdfToMaNNqvs5pVTzbBcs12SInHS66mrDSgKanXaAhBGtIqCRrqkYgmNCrnMY1W5n1/hDsbfEr6HlJcIG86fZCpoBEMcz6sq5JNY8iWdsW3N2rMvS0k6ZWSYVyb0ymvKOuDwkNnUOGrEmhCTVpHScdAwXGs85DxPJ3po4y84L1I5uLMbxWwt9WtbryypROkkCia9Ec4dP1T+OSORuqO9rj2osUgVgrIayVCipID6KiD1ggxdFphub5JR0sd3tCiaU7LdqinNZIVvSb8xJuai28sHpK6k9BjYp9IcLhFOHHc9tj1jV7iqHQubm3qXN425ZnOqm1JcaQRcmAkA6CKlR0eWTs1wY6rEZ1alup/Vmw/3bP7gFXq3yxRhkhljLWi2VMKIWnBxpYuuNnenWN4qOkEQS4EKKIIjdJUuV/i/2kw4KkEDw6kgKyT/AAf21dyYxJ/qehasHETHzPCllMby4etxRgTSDv8AVSc4/wDIQYHwN5vEoxUqACU4C8FUVkqVl5rEFKyjTx5h6O8RB/FVsPHCXedX/T1fWN/mjQ0F9YOY9yes+V0hKVMqotqdVoFOJqQOrHTHXmVoeGBABhtrFNTI/JguSrK1quJU2lQCQCTUVqToFdOuOXr63Une1ouQSjY2XaCuGcLJ9DMktxKlGim8FUNauJGkAU0xLRdW6Spa1w39xTTsAYSORGObxsGz5egHxTfXdxMAVtzVSX+4p72Y3mRLyMDWUddZyMKyWugDPI0BJ1IFQtuh1iqsceiNPQ5IqwOQpSG8RPKoGZIVZeH+6f8Axoi7To/XZ/18SmhNozzpncjGNZPrrm+m6knYIdrbmyWulNlw+Vm4kXlKUEpGsrUaJA3kkDpjoaGO1iqHuum3kbYSZSXaZTjyaaE+U4cVq6SSekbIKi/VlMp6PXIFU86rdVEMG3VCSGRVlPLenyxOOy0siceQlpCW1qKq4qq4k3RS6KU7scLT88DJGNdEHuLb3JIwucMLXV8DHPyKYTKSlCUla3SmtXHAgLVU1x5NKU4aMBq6Y5RxDnEgAX2C9h1kntR8bC0WJXq9DWVlllYVkrKXKWgpGB5yfJPq2Rq0Olpaf4H/ABMyLTjhyeWXIqZadr8cihPOJk8WqWvZ3MmGRfcAHNfaHhpWkaSADvIBGkJI6SCVtOWcGbwSGw/odu5jlbYe3Pe04g5jtR3k5bKJyWamWvBdQFUrW6dCkkjWlQKTvEaLhqmyrUbK/wAX+0mECnCCIldSS+s5X8H9pXcIyJh/qegLVg+WmdmsFLMlx5tes19cZlc7/VS/9vAIYD4G8yKVKgIlPZeSYiSpWXmsRT2XCcPMPR3iIPyVkXGCXmdg/wDx6vrG/wA0aWgfrBzFKs+V1IVtmSQJBxQSAQW6Hi6gHjgY1qeRxq2gnDHuKadoEZtyd6amQTdbOlD/ALKOwUjDr2/6mT/se9VsfZoCqM7qKWcvepv/AMqIv0QLVjeZ3cU8jrxnoVnmqVes9ncgD8KlpPdFdcLVcg5e8KLz+m086MeTgeyq1lnJwrJayWefBdJVA2uNjscV6o0dDt/1fM094Cscf0enwVdmLVg8n/cB62//AMxdpwfrRnkPelH8p3Qm7ycZFlXrKutxV1oxbC27kxclpYEvy9qsg4hu88R9AUT1LUg9EdAwasR6lC+KdTCaJHXF8Q1WAKp5uV7iy6gl1bmQUyiYfmbNnVS3Lm+60WkuJLmN5aSrRUkmlNJONKAQngp6kATs1rZZjuTgluSpRk7ben/EV1+oRSKvdejsuCHWfNPrv3qRYVtzjc2mRtNKC44lSmJhCboduglSVAACtAdQpTXUGMTS2iIoIjUU/FGbTja+FxtREFQ4GzkUXowLLTssvQrJWVpZagpt1CsRgaccD6o2aWW+jqiN2Qs4c9/MBBVLLPa5CmYd4mzSitUtvuoQdqOaqv4lKjr5ibgnOyzwizK7xf7SYraU4QRE7qSXUkf4I8V/lEZkg/1PUtSH5ZTVzc4WdLfVoPWkGMWsP+pl/wCxVQHwN5kRlUCEp7LyTDXT2Wqwyey4zR5p/vXEXZKcfGCX+dUfwB+ta/NGjoL6scx7kqz5fSFQZRClmufSb/8AIgxqUv1benuKhMfgPR3pnZr1BdlypGpBT0pWpJ7ozdINtUv5+/FCkqjz5OhEgBrU4kDiDe7kGLtEMvVt5AfLxUtb9J3R4quzL24n3NyetpSgRruOKK0q/EVj7JhtNRGKq4Q5OHaMPLrVsIEsWqMwms06lQqkgxngg5IdzXNzC08+lIqogd/VDEgZp2sc42ASWz2WsFck1rvF4jyUpSW0V43l/hMbGgYy575dnFHee4dauqLMY1nSq7MxaoQ+4iuK0oWkbS2VXhxIX1JMX6fiIYyQftJB6beXampSHXadoT5l5lKxVJHDWOiMBrg7JVvjcw4qmyucAaxNIKpuMq7E5IJzYALtCYX5LN0cFOJJ/II3T8oc6a1im+ItBVK3D3SWQrpKHa1ptSzK3n1httAqpR1bABpJJoABiSQBDtBcbBJLDJ912fnDaz6S20lJakmleFdNQp0jRUgnje2JBOLp2tbq+xxm5zee4evNE0sJe7WOSJ70c3Za1ll6FZKyqsscovcUi6pNeWe+BYSMVFZB5wHm1rxAGuNXRUJqJDAB8JLXOP8AS3G3SbdSArXAWVzmsscysg00rwqVV9NRKldRNOiOtmfrOus4K1yu8X+0mINOKkEExZdSS1YVSRV9v8ogBwvVDo71ox/KPT3Jt5CYWfK/UtdraTHPVZ/1Mv8A2d3pAfA3mCvCqBrp7LV6GunssrCSXOYPNP8AeuGdkpM4yAs6PiP3rX5o0dB/Vf2u7k1X8vpCHsr3AmzSPKWkdRvdyTGvRtvVjmPl4qmU/A7oXHNpnLTIsGXeQpaAoqQUXSRexIIUoa6mtdeiL9JaLfNLwsRGOYN9nMDsQsUjC3Vds3Kozl5dG0VISlJQ0jEA0vFRwqaEgUFQBU6TupfovRxprvebuO7IDk8U00rSA1uSGLBtt2UdDjKrqhhtBB0pI1pNBhuqKHGD6qljqWakguPWKqildGbhMmRzrpI+Fl8draxQ/ZWAR1mOal/+dcD8D8OUeI8gtFtcDmFq0M64A+BYodrixQfYQOd1iHi/+dN/1H4cg8T5FJ9bbIJaWxazkw4px1RUpRqSewADQBqEdLT07IGBjBYBZ0kpeblcrPnlsrStCilSSFAjSkjWPZricsTZWlrhcFRY8tOCZdl51jdAfZCj5TartfsKGHXHMz//ADoveN9uQi/aPJaTK3eFq2s5DbiaNsKB85aR2JBrCptBvjddz+oeaUlWCMlc5jJtTk1NKV/KRo0DnmNOojEcYA3oPW1jdO6Krqtbh7pKlyqyolrPZLsyumm6gULjhHyUJ1nRjoFcSInGxzzYJibJcmSmLUdTM2mktSqTel5EE1UdS3ejbianADwsrSGl2xAw0hu7a7YOQbz3dxMFM6Q3OSKVu12AAUAAoABoAGoRzQbZbDGBosF5vQ9lKyiWza7Mm0XplV1PyUj4x1XkoTr46BFtNTS1UnBwi52nYOUoaeobGOVDOTNkzFpTaZ2cTcCcJdj5LKNRO1W868cKJA7OnpoqKHgo8TtO0n1s/JWM5xeblOWXZCEhI1RElJVWV3i/2kxJhxSCB4tUkrJd+9IO7r460CKHstVt6O9HMdeB3T3J05JIuycunYy0OppAjlKl155D/U7vVwHwt5grQqii6ey1ehrp7LdYSVl4ePNP964Tsk7M0CZ01Uka7HWj1KjT0GL1Vv6SoVfy+kJV5TZRmYShtIKUJxxpUq0Vw0UFesx1lHR8C4vdmVn1E4cNVqpJSTW6oJbSpajoCUlRPAAVMGySsjF3GwQzWF2StpvJCcbTeXLugbbijQb6Vp00gRmkaZztUPF+dWmmeBeyo1CkHA3VJFlfZK5IzM+spl0VA8JRN1Cdl5XqFTugOqroqYfGcd2311BWMiLsUbzGZKaCKpdaUryecP6se6MoaebfFht0d2HeruAYdqXNt2M7KuFp5BQoajrGog6CMDiNh1ikbNPUx1DNeM3Cokicw4rlZlnOPuBtpJWtWAA0n2DecBE5p2QsL3mwCZkbnmwTJkcyk0pFVuNIUfk85XWcKdUYjtPMv8LCR0DsxRHAMGZQplRkTM2eocugXVeCtJvIO6tAQdxA6YPptIRVIs3Pcc1W6LVxCPMwHjE19Uj85iqu4o50mp7QLdRQDlRnBKXlSVmsmbnAbqtPIsHXfVrINBSoFcCaikXarGN15TYbN55AMykLnAKjsrJq497qn3Pdk7hzlULTBGIDaaAVBrQ0AGoDXz+kNJyzXhjGozK37jz7ubrWlT0X7nq+W4Sak1MZIaALBaQaALBYgV2bSSaAAaSTqEI4JnENFygnKXOZLy9W5QCYd0coa8gg7qYuEbqDYTojbotAzT/FP8Dd37j5d/Isueu2MQ/Y1qyK3hM2jOF9/DEtOlDdMQEJCKYHcBsAOMdLHTcBHwcDNVvrNZxdc3KbOTeX1kqUllmZTfUQBfbdbvE4AXlpCak6qxQ+CUYkJ7hHMDXTqgy2euy43rSOwn1RZHmnCWf+Op2iCdQp7pWyU3Rp9B+UgqHECh7D2RbNFeRjtxV0T/03DkX0PYgow2NiEDqQmOBkN3uPKe9aNsBzKYTFaS1WEnWwYSS8unmn+9cI5JNzQLnWSTIUGkutAcSTGroI2q7n7SqqwXjtyhJFcqoLuEG9WlKY12U2x3AkaW618FkFhDrFfS+QOTjNny6UhKS8oAuuayfJB1IGgDp0kxwlZXuqZNY5bB62nb5I/gCMETPTaSDepTXXR/xAmtfBOI3NNwkPnZsmX5TlpalSaOXRzSToVXbpBppwOmtem0LPK0GKTL9t8+byUKhgcA4Z7UcZJZRSUjKNs3wggVWTQFSz4StO2vAYRl1EFTPK6S17nDm2BWENsApr+c+THgrvdKQOupPZDN0ZUnMWUTqJf5xMpGZ9sU5MLQappeKjXBQvUGBFDo0pEaujqSSml1sbHPdyFReQ5mqoGbq2W5GrhLfKKwIUDUJGgAjRjj0J2RbpOnfUuAsbDv8AXiowkMZbaUy5bOlLHwyE8FpI/qpGO7RdQOKOz/KmNVQMrcrJObYU2FhYI0ChIOo6cDE6alqInhxFrJzqqpzCopMzX1aB/WY2q53wNQwGKdFqTfJMOu0ryba1023UlVOyB2C7gFWUrs2KuSswOIxdmFuOPOVvKrfKQK6QSBjxOswDpOuLKh7GizsADubYE6vOSbncB0aNFA1wBd1cv4VzWMGy17LKwrJrL0ldO4ggEEHSCDpEMRdM5gcLFeAhA0NND7pHsh7v+49ZVXs0e5dWiKgXWwK6eTRh2RFwNr3PWUjTsAyQNnPmipkMrkiyhTqB7rWGlJQL3hDkqkVFdJBpUUjf0FE3hdcTXNj8I1u29slkVRwtq2T0ZPNGJOAxOkwcShku87VthsIbB8BKnlDoKUDjgvrEE07LpxldfP8A7pc8sxq2G5VXUZZwPAw9k4OFl9PyIo2kbAB2CPMybk863TsXasMktVhklsGEkvLpwhHJJuaCc6KqSQOx5o9RJjV0IL1Nv6XKuq4g5wllac6h55paQFLSRUJBJVQ1HE6RhHURROjjc04A79iCkcHOBRdKTVrOABhh1tOgFxakYcFlPYDGQ9mj2H9R4J5BfuurhwrsgrBGQtrzHx8zdGqhWojsT+YxNlRTs+TATzgAdvkokH9zx3qaxmaUr4+acUd1B+Yriz22o/ZG1vOb9wCh+ntcTzDzVlLZm5NPhLdVxV+wJiDqurP7mjmbfvKa8e4np/CnIzU2aNLaz966P1xE1VRtk/i3yKf4dje0runNvZg/+vXi44f1RD2qbbIezwCe3J3+axWbizD/APXpwccH6oXtcpykPZ5JW5O/zXBeaqzTobWPvXf3xIVVRsk7G+SY6u1vafNCWVGQMmzXk1LFPOJ/NWCoZqk8ZwPRbuKi4s3dqucytkcmmZdFaLWhpNdYbBUojpcp9mI1shc5rDz9f+FBowJRnnJm3WrMm1sA8oGzo0pSSA4obLqCtVd0TpgDKA5UnJLjJCZsyXl08jMS6FrbRyqluFK1KAqQQo80VrgIx9IMr55jwjHEAmwAuAOjNaVK+njAN8Vdf47KfPJX0yYC9kqf+J3/AOSjfbId/d5rX+PSfzyV9MmF7HU/8TupL22Hf3LP8fk/nkt6UQvY6r/id1Je2w7+5aOUEn88lvSCH9iqv+J3Ul7bDvUd/K2QRiqcb+ylbh/pTE26NrHZRHpsO8qBr4htVN7sNrTDLTTaxINOBxalChmHE4AAeTpHAmtDQRuUFAaNpkkP6hFsP2jzWXU1JmdhknTaNoty7CnnjdQhN4+oAayTQAayRCaC42CosvmfLfKJUy6tSvCcVfUNISkYIR0ADq3xs08eqEzzbBC16CVWuRMOknpm9yzRONhpwhMykYjQHAB4ad+0auEcNpTRjqVxezFh7OQ+BWtBUCQWOaMSYyEUsrDJLAYdJacOEMck7c0EZ1x/A/fN95jX0D9X/aUPWfL6Qp2baSZSnBCRwFO7T0xo1TWPN5Mecqsuc0WZgmQ2+hPggDgAIobNGzBoAVBY93GK9+7REvagm4EqK/aiRrit1RuUmwqA7biRFJmJVoiUN23xuiBe4qQYFFXb2+K/iKnYLx/mCmsQ4DkiAuE5liEpNCKwVFG8nFUusgmftN2ceSwyLy1mg2JHylK2JAxPtIEazLRsL35BDkXNgnFkvZKZZhDSPBQLoOgqUcVrO8qJJ3kwAxzpXmV2312ZJ5LNGqFcmLrqhCtq5v5F43vczCTrutITU7TQaYIbVSN2prBV3vXSX8lv8Aiftkm9LVC3718l/Ja/AIXtkm9LVC372El/Ja/AmF7ZJvS1QtjNjJfyWvRp9kN7XJvS1QpEvm8k0GqWWgdobQD10hjVPO1LVCsnmZWRbLzy0toT8pXYABionUBiYgC+Q2CcBJDOJnCVOrokFDCDVts6VnRyi6a9g1cSY0aem1U5IaEu1uEkkmpOJg8CypWr0OkudYSZemnlJUFJUUqBqFJJBBGggjQYZzQ4WcLhODbEJnZLZ1SAG55JOoPIGP20a+KeqOZrf/n7/FTn+0+B8+tHw1tsH9aY9l23LzAqw8hzXQKF4cUnnJ6RHOT0s0BtI0ju68loMkY/ilWEUKa0vRCKQzQVnX8RH1zXeY19BfVf2lD1nEHOF7yHfupxNIv0g8g2Ck1qILSyiQ0KqUlI2qISO2M+KGSQ2AJ5knFrUMTucFkYBZWfNST26O2NKPRc52W51Q6dgVQ9lutXxbKz9JSUe2CRowN47x0Y+SjwpOTVDcykmVaEtJ4qWrupFgooBmSeoJXkO5Rl2vNH/qNjg2fWqLBT04/aev8ACVnb1DmLYmNb3UhIi5tPD9vaq3EjaoqrZe1u/wBKYtFNH9qhrnerSzbJnJjnGjTWt574FsDaCrFf2ajeIpe+CPAYncMT+OlN8RRtk9bVlWcLgfLzivjHUNqXe2AEc0J2AE76nGA309TUuu8arRkPW3lKsuGDDEokTnZs4YBTvoVQQKOQCwQ5BK377VneU96FUP7JIlqlZ77VneU96FUL2SRLVKz32rO8p70KoXskiWqVnvtWd5T3oVQvZJEtUrPfas7ynvQqheySJapXJ/PBZ6RUCYXuDQB/qUBCFHJyJapQxbme80IlJcI899VSPu0H9XRF7KH7jfmTWtmlZb+U782vlH3VOqGgqwSgHUlAoE9AG+saEcAaLAWUTIBkqVS64mLwLKu91qsJMsrCSXiHSWQklkJJdZbw0/SHfEX8UpxmvoDJj4tPARwFbxytqLJXitEAq4IMzqeI/fN+uNfQf1X9pQ9XxOkKFk74A4xfV8cqzYgPKTxtf96zHQUf04WbJxl4kNMSlySZmraAUWtwkl5VDhJV8zBDEO9EWRmkcYrquKq2Zqmyx8cPD1wRTfJCkc1XxYorISSyEkshJLISSyEkshJLhM6Ik1MVUL0mCRkhzmvMOmWQklkJJZCSX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3500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12" descr="data:image/jpeg;base64,/9j/4AAQSkZJRgABAQAAAQABAAD/2wCEAAkGBhAQEBIREBQVFRQSFRUQFxUVGBUXDxQUFxUYFBQQFBQXHCYfFyUjGhUVIDshJCcpLCwtFx8xNTAqNSYrLCkBCQoKDgwOGg8PGiolHSQpLCwtLDIvLCwqLCwsKSwsLCwpLywsLCwsKSwsKSopLCwsLCksKSwsLCksLCktLCwpLP/AABEIAKAAoAMBIgACEQEDEQH/xAAcAAACAwEBAQEAAAAAAAAAAAAEBQIDBgcBAAj/xABCEAABAgMEBgYGCAUFAQAAAAABAgMABBEFEiExBhMiQVFhMnGBkaGxBxRSwdHhFTNCU2JygqIWI2OSwjRDc+LwJP/EABkBAAIDAQAAAAAAAAAAAAAAAAMEAAECBf/EACsRAAICAQMEAQMDBQAAAAAAAAABAhEDBBIhEzFBUSIUYYEyscEjUnHh8f/aAAwDAQACEQMRAD8A7e66lKSpRACQSScAAMyTHOtI/SUtRLclgkYa1Qqo/kSchzPhFfpJ0mK3PU2zsooXafaVmlvqAoes8oxaBHD12ulGXTx/liWfO09sT6emX3zV51xdfaUSOwZDugVUjhDaUZCq13UgpUmmmUcfqTly2Lpt8mcTJRMSMPkyaeEXJkUcItykbpiRqQwjx+Qyge2bQdafUhCqJFKCg3isE2FNLev6w1u3aYAZ3q5dQg88eSOLe2q4GJaeccfUbVEWpDEQULOhhqAMRHorCXXaFdxWbMHCKXLNFcoNMwvj4CGMmwFoClYk184PHP1HSNqVmYmLPygZUhGydkEHdA0xZ6AkkCJJz7kaZkVSMRMjGhVKp4QuUIF1JA3ITuyWMWy9pTMsQWHnG6eyohPanI9ohkGQRUxU9KpO6DQ1Diyt7Njol6VlFSWZ8DHAPJFKf8iR5ju3x05CwQCDUHEEZEbiDH54VKpBqBHQfRjpQSoyTprgVNE5gDFTXvHbyjs6PXOctk/wxrDnbe2RhC6p51x1RxcWpw/qJNPGkAT9s6l1SLlaUxrTMVypEZG3WBmvwMA2mgvOqcbxSqlDlkKHOE8OmeTK+pF1+QmHBFz/AKi4NRotO+sazC7cub61re5D2YdzTNxBVWtIyeik83K63Xm7fuXczW7erl+YQ7ndKZVTakpcqTT7KuPVAM+nlDI1CLr8+jOXC1J9NcEkzvLxghM3y8YQJtlj2vAw5SgwjkWSHdNfgWkpx/UqMvpCqsws8QnyEMdEkVLv6P8AKFtvD/6FdSfKC9G7QbZ1msNL12mBOV6uXWI7E056VLzS/g7E05aWl3pfwaK0HdU0ped2mGW+mcJBpN/T/d/1gq17ZYcYWhCqqNKCh4iMzC+n0cJRvJHm/ugel0sZRvJHm/ujoPqXPw+cHymygJzzgT1pPGKXNIJds3VroRuofhCGGPy+BzIRbfxQ2v1it1q8KcYDkbbYdvXFVpSuB31p5Ra/ajTaStaqAZmhhh/2vubp3tfcibO/F4fOMI5pDidj93yjXnS2T+8/ar4Rz1yVXU4Q1p9NF31I/uOafSqV74/uaGUtG+gKu0rXfz6on6xXdCmTnENoCVmhFcOsxam1Wva8DC09O1J7Yur+4jlwTU2oxdWXz03cQpVK03VpC2y9KyzNMOhNLjqFHa+zeAUMvZJiVoT7a21JSak5Ch4xnX2FcI6OiwRq5rmxvTadONzjzf3K2I0dmfVp7fOKJSLXOkY6Ky0+x05YrXc8tb7H6vdAIh1Ifa7PfDWS6YgOTNbboLjxUkrMmI6KiIojAQllxfU1zVfnv/wBq9J1K59+BrpD/qFdSfKF4jQ2N9Snt84tnvs9vug0HsSh64GcePbBRvwZwR7DkRMRreE2jqMtbn16uoeUBmImE9No+hPduvj1/s52n0nRluu/wPdFM3epH+UH29/p3OoeYjIGL7N+tT1+4wV6TfmU78rwZy6W8nVv06/wBmGRhuqFK4fzY9lDeLJvsVznTPZ5QMY08v0B2wttzJHWfdA4z5oJKPFiprpCPJmPWukI8mYL5BPsTln1cYg7aYvHbT3iLJqW1TKl3sQKAUzUcAM+JjptkaGS7ck20plkvBqhcWgKIcKekqo2qE8d0bhFT5MzlKHBgrHmgQtSlC6Ak1qLtMcawwatlgGoebr+dPxhHozoy7NPPSqXAllO0pSkkBYSugCa9G9nG200s2UEshlplhDz77cuChKLwBVtKBoDkM4p6dNu2RahpcIXJ0ja+/b/ALkfGEgmpX7xv+8fGNfp5Ysq1JlLMuylx1bbCFBCQsFSgKg04CGlt6Hyzkq4000y2oouhzVpKk0pVWFDWgO/fEWmS7Mj1En4MpJ2rLISEl1sEEihWmox64Gte3Wdi482elWiknhT3w/9HOjjBkG1PsNLK1LUFLQC7S8QAbw5cY90AsiVelS44w2ouPPKBU2kgJv0SkEjAAboi0qu7J9Q/RjxbqfvUd6YkLeT96jvTDeY0zkELUj6LSbqlJrRsVumlQNVDH0eyMrMtTTzku1tTKylK0JVcRdSQ2CRhSvKNfTxM/USMgbSZ+8R/cILYnZUpF5xuv5x8YbWpplZrD7rP0c0vVqKLydSEqpvA1Z84noJ6pNuTrhlmwkutLQhSErS2kggoBu0GVcBEeBeyLUP0JzNyn3jf94+MVrtCXQLyHG7wy2gffHQpFmSdmZiX9TZGoDZv6tspWFgnAXcKU4nOFdk2ZK/Ss81qWVI1TLqE3EFCT0VBIoQnFQyiLT15Zbzt+EYo6R/1U96YuVarH3qP7hGr+lpW8hgyEr60XLqmKs7CM74c1d1SstjAxcLJlm7ZLZZaLb8rfSktouBba6EpTSgJCT3xqWLd3ZiOWuyRjhbbQFA6jvEUTFpsrpecQafiEbfSyelZFbYFntu3wVVS22E4KopJGrONKGvOMk/pVKpnEzHqAS1qi0ppSUBKlVvBxNW7oIw3RnoJGnnYDLTMrfTVaKfm5QS6JZdQ2pKiMdlVTTjHQ9GkyE9LpfTKsJqpSSkttkpKTTEhI3UPbHOLethpyZbS1LBhbAcZeu3QhdDStEpFMQc+PKKlh8pmoZvDSCbPl9fNyrJ6KVesucLjeIr1nyjd2vpall6VZF2r6tsuEpS22BUqqaCtcI5rL225JPreShC0uIDRvXtgVqRgRmYA0ktVybcDyqCiQkBN66ADWovEnfBcSqKoFmk9zOvSuk2tnVy7VxTbbQdU4FV2yaBAIN3LyMAWw7rrVkmdzCHJpXCp2EV7vGOcaNaYOSl66hKtZRJUsKpVNaAEEcTBStMX0zTkxRF55sM5GjaRQi6CeW+CA7N5pS7rZ2zmMxrVTKhybTsnvJ7ojp1pIqVEsQpaAp8FZTS8ppGK0gc6iMPNaZP+tImylF5LZYAoq6kKrtCprXEwwtKzJ21dSCWgUIUoAXhgQFKUonAYJEQlnQpm2AZVTwChVlboCqVA1d5NaHmIX6CG5ZssN5QV034qUYTzsnajjZlyJZIUgS4osgqvpSpIbKjRRKE1oNxMTs1i02UMNJEqaNobSgrOsIUKoWUVvCoSeUQuwRXpAtMEH1DIU6MxvI58hDP0azClSzzisFOTLqyNwJoSMcc8MeERS/aiv5lyV6CF0UVJISsquKN4gpvXTnwhbZ0jaUnKOFCpcN3lulypKgSqiqDeK8sscohRldJrImVzsyoMvFKnVEENLUCOIIjS+igqaVNocSpKqs7KgUqH1lKpOWYhii0LTWxrKyt0EpLhUpJKmiCvA9W4b4ol7KtNubdeHqxW+tLakXyUhaGytKDQ1SblVUMQhpGdIVKn3ZRSQEoZS8lWN8kkAggEgZ7oTysq1LWylLSAhL8qtRArQrDhUpWPG7AabOtMvieHq1XWksJoo3CFFNxQrjWqkZ4bQ4xGakrSVMtzSvVgthLiAkLO2kKuuKu1vEJUaEjKhiEHloS0g3Ntaxs6+Zd1qHAMltBOaq1SKUwAocYH0nmQ3PWa8D/ALi5dWBycSAMSONe+FNvylpBbD0wGG/VnVEHaAKikEpJO67TEd8Zy29NH5oNtqS2Li0vgpCqgpyxKiIhGzpGl+kjkjLh5tCV7YQoKKgACDRWyeNO+OYaSadOTzLbLjbaShV8KSV3jgU0oTQYHwgm39Nn5poyykN/zCMUhVRQ1vYqPCEMzZdxlSsyClRJzpl74pyS4ZdN9jb+ia1ynXS5BIJDwpSgwCF13+xlzhdpjJaq0XTSiZhAeH5hsr8RGf0btNyVdD7dK3VJorokHjiP/CDrX0ldn3GlKShIZvbSQravUqnEnhFTXxJB8osEsFiFrlhgKIFadZhzKQwQwk4kQl1HEdeNSM+LHTcu0w8eusVNaPAmm13mHdpbF27hWvuimUmVXxj5RpZJVaMvHG6YptGwktIv0VQKTU1JomuJpDtnS0MhzULUgqSWwUp2ghQ21Ir0SMcc8MIvmyVoKTiCKEcoyarMcSSBQjcSTWnPCDYclr5AcuOn8TWsaaBsC46SpKy6Futl51LhRq76VuVIN3CPWtNrqm1JdTebDaQ4ZdsvENouICnCmpwJjGGVcGFB3n4R4ZdzgO8/CD3H2BqXo2i9PnUjZeKipLTa1KaGsWGybq1rFFKIvHfwgRWkLSmtSpdUa1UyoFraU4ompKqVpQ0pwAjMIlHSaUT3n4Rb9GPcE95+ETdH2TbL0aWW0wKWVsh0pbUt03blT/MwUbyaVrwNaQV/HqyvWFxIUHA7eDCKrUGy0FKFMaJURjGQ+i3uCe8/CPPox7gnvPwit0PZe2Xo0f8AFCENtobUKNPa9salOwq8CcSMRgMPwiCv406X80bWuorUIvo1/wBaG1U2QSSac4yX0c9wT3n4R59HvcE95+EXuh7K2y9GymNOlOhSXn1LSV60At0uqpQ3SBUDPDLExlEyCX3HVprdKzQ4jPE4ddYH+jnThRPXU4eEdDsmwGm20i7kOJr1wvmzRguA+HE5vkyUhZCUGtMeeMWWqyFJA41EbNVlM+z4mFNtSDaQig47zyhRZt0ht4dsTDpsyppj3wamVCBQQ2blk3hhEZphPCGHksXWNIlKQzahZKQwQ+kYEwvIPEqtJi9dxpSvuiFnWbecSL2dd3Lri6YdCqU5+6LrMWA4knn5RLaiXSchimwfx/t+ce/wyk/b/b84PTNo4xcmbRx84X3SDOMTKT9hpS4Re4buXXF1naLpdvbdLtPs1zrz5Q1nJFxxZWgVBpjUDdBFnD1e9rdm9Sm+tK1y6xG+o64YPYgIaGpRtaytN1ynjeiQsRHHw+cOF2k0sXUnE8jFIjG+T7l0kZMvp9jx+UObNsFLzQcrdrXClcjTOohYqx3vZ8RGmsRQbYSheCgVYZ5mDZYyirBxkpOrA1aKp9v9vzgWc0dS2gqvVpuu098aFU4jj4QDakyktKAPDzEBU5WFpGXMunhGg9eoOj4/KEiotVarXteBgkluMp7Rkqf/AA+PygSab19Ps3a8617uEVoeCxeTkYkiZSit40rG8MY71ZWWctjoCmLP1YK71abqU5Z1hRNTXLxh1aVoNltQB8DxjNTD6eMNTjHd8RSEpV8hjKRa50jCyWj13pGB7eQu7gZpgqT6Qgaw/t/p/wAoZv8AQMCk6dBY9rC0xamEiYdpgTVGkxtJdAdsB27/ALf6v8YqTDCzftdnvgXbk2JZPpj/ANuhqIKtT6lfZ5iM6Iv9RBqY8hWYgYbzZ+pGqFsWDpu7GqoFnOgYBVFaoXURgrMJVQ6VFaoNF0DkrLLM+qT2+cQn93bFKoYWLmv9PvjMuPkair+Ihm+iYTvR0R6FE9Gseb7FTwfcz8tDaWkkKAKhU9sUzFjqYecZWdppamzh7KiK9ufbBDb9zZpWkEm/QKC9limg10MK59mXmY916iKEwNOTvRw47+rlErOXrXEoyvVxz3VygdcWzd80i9MDi1Xva8BD9Ng/j/b84Qiz/wAXh84qMos1KLQxlJ5wpBJ8oaWbNr2seHDnGdExq9mlab8vCGFm2j0tnhv6+UYlEtPwP3HlLBSo1BioSiOHnATtqXUk3a05/KBxpH/T/d/1gai/Bd0SMLpuZUFEA4YQxMBzEleUTWnZ84JGvJcr8BujjYeLms2roTTdSt6uXUIMtqRbbYWtAooAUOPECALJe9Xv4Xr1OVKV6+MWWvbF9labtKgY1rvHKKablx2K8cmdM2vj5QaYWGGZg0gSGkjINqbClJqcePGPnmg19WKVz7Ms+uBpa1dWgJu1pXGtM+yPVz+t+zSnOufZygFSvnsHTjXHci7NL4wrnJhXGD3YhZVnmYmmGRjrHUJP5bwKj/aDBYRVg5ydG99K+iZS5680KpVRLwH2VDBLnURQHmBxjmji9ox+n3WkqSUqAKVAggioIOBBG+OUaX+iBd5TtnkEHEsKNCP+NZzHI98O5MXO5CWPLxtZzYya3egK0zxAzy8jBllWc606laxRIrU1B3UghizZmWKw+y62cOkhQTvyVSh7DEnp7ZMJycl8RyKjW4dIn0cYSJYVwgdM5FiZ2MKFdi3OwWal13zhw8oMsqScN6g4bxzgN+c2jDCxp6l/9Pvg8I7mosFOe1bkEzVmu3Ds+I4wuFlPez4iHL1o7JgUT8Vlh03USseTerZb6uvh4iIGXXw8oiZ+IGfhfaw288dSU574EmTVJAzj6ena07fdAZm4IospyKjLq4QyLCuELzNQaZyNOzKaPFMK4R82q5W9hWIGbi1qyJuZKQww65zShV3tUdkd8RRb4I5Jclb06gCpMdJ9Emi5/wBe4CAQUsgihIOCnac8h28op0S9D1CHbRINMQwk1TX+orf+Ud+6OpoQEgAAAAUAGAAGQAhvFhrliuXNapH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8575" y="-914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5" descr="data:image/jpeg;base64,/9j/4AAQSkZJRgABAQAAAQABAAD/2wCEAAkGBxQTEhQUEhQUFBUUFRcVFBcVFBQUFBUUFBQWFxQUFBUYHCggGBolHBQUITEhJSkrLi4uFx8zODMsNygtLisBCgoKDg0OGhAQGiwkHCQsLCwsLCwsLCwsLCwsLCwsLCwsLCwsLCwsLCwsLCwsLCwsLCwsLCwsLCwsLCwsLCwsLP/AABEIAOEA4QMBEQACEQEDEQH/xAAbAAACAgMBAAAAAAAAAAAAAAAAAQUHAgQGA//EAEsQAAEDAQEJCgkJCAIDAAAAAAEAAgMRBAUGEiExUWFxkQcTFEFSU3KBwdEVFiIyNKGisbMXIyQzQnOSk9I1Q2KCssLh8CWjVIPD/8QAHAEBAAIDAQEBAAAAAAAAAAAAAAEEAwUGAgcI/8QAOhEAAQIDAgoJAwQDAQEAAAAAAAECAwQRBVESExUhMVJxobHRFDIzNEFhgZHBIlPhBiRC8BYj8XJi/9oADAMBAAIRAxEAPwCw4V8jcbY2AFjJGApRFVaA2I4Fs5eSV3gYnPPdtmW0ZZ5iWIZcGWXJ6EYwfB0yegxgcGTJ6DGBwZMnoMYHB0yegxgcHTJ6DGBwdMnoMYHB0yegxgcHTJ6DGBwdMnoMYHB0yegxhtWKOgK3lkwMSxyXqYIrqqhsrbmIi7q2YOcDTi7StfNwsNyL5HlxpcBGYKr0c80DgAzDYnRxQfABmGxOjk0DgIzBOjihi6wjMF5WXIoak1ipxDYq0SAqEUNGRoHEFUVFQ8iFMwUZwOgzBCRYIzDYgN2ArlHG9Q9cOuILzSgN2zRZ1tJKVRfqcYnu8ENkzALbLNwoKUMWAqnmbaqzraRNCHpIAuHaFjy2txOIFw7Qoy264YgfDdCZbdqjEBw7QmW3XDEBw7QmW3aoxAcO0Jlt2qMQHDdCZbdcMQHDdCZbdcMQHDdCZbdcMQHDdCZbdqjEBw3QmW3XDEG7c6bCB0FdLYU2szDe5U0L8FaOzBVDcW9MBCXct+9vaKZW19ZWrnpjFvRPIxvdRSON2dCpdOW484YhdjQnTluGGHhnQnTluGGMXa0J05bhhmTbsaF6Sd8hhnu23NcsiR2PJwjVtkAOMKvGhIudCFIkSU/3IqVDyegeoFQw1IqbLpKCnGfcuXwaqb827I1GNwnogXQbj5aK7FmMFMFDwjangXLWuertJkRKCqvBIIAQBVAOqEAgCqAKoAQBVAFUAVQErcbI7WPcu3/S3YxNqcCjNaUJFdSVTk77nUlZ0P7nLRWr2jdnyYIq5yC3xawxVGHoTUMJABdxoKgZEFTJkylFoKm5BbOIqwyL4KekcatsAri41jelHEGvBNjpsXhUB7YSgip6tkq46MWxc4raNOi8SXsxxLCxaKqkqhkXLE5aqTQVV5JCqAKoB1QBVAFUAVQBVAFUAVQBVCAqgCqAlriHE7WPcu2/S3YxNvwUZvShJLqSocdfm6kzPu/7nLR2p2jdnyVoy5zn8JawxVHhIKjEiCot8QVGCgECgMmPUoKmU81QvSrUmpoPloQV6RKoSb2GFjIqZ2F9StBFQ6RCchOJUVMlD0XgAgCqAEAVQBVAFUAIAQAgHVCBVQkKoB1Qglrh5Hax7l236W7GJt+CjN9ZCTXUFM4m/g/PM+7/ALnLSWn2jdnyVI/WOdDtK1hhqBepFTHDQipmJNqgmob4gqMvQVASIKic9STU0LS9ZWnpFPPhWn/dqnBBN3PK5uKdK0n4ci17tJlPSq8gKoAqgCqAEAVQDqgCqASAaAEAIAqgBAS9wvNdrHuXa/pfsYm34NfOdZCUXUFM4O/99J4/u/7nLS2n2ibCnMr9SHNYfWtaV6iw0FR74gqZF+JCajw1AqMvQmpgX5K/7qUnmonuxIhJo2h6ytPSGphrIejqLnuXMRUOnaT0T8SoOTOZUM8NRQDw1FAGGlAGGlAGGlAGGlAGGlAGGlAGGlAPDShAYaUJDDShAYSUAYSUBNXAPkv1j3LtP0x2MTb8GvnOshKrpymcBuh/Xx/df3uWltPtG7ClM9ZNhygfjWuKw3FAMvQGQeoJqYh2xSQMFCTIOxKAJxUg0bSsrT2hp4ZWQ9Fo2C5UXI9p/etitkSa6Wb3czbdIiX8CdhuTDTzPaf3rGtiSP297uZPSYt/A9PBEPI9p/eoyHI/b3u5jpMW/gHgiHke0/vTIcj9ve7mOkxb+AeCIeR7T+9MhyP297uY6TFv4B4Ih5HtP70yHI/b3u5jpMW/gHgiHke0/vTIcj9ve7mOkxb+AeCIeR7Tu9MhyP297uY6TFv4B4Ih5HtP70yHI/b3u5jpMW/gHgiHke0/vTIcj9ve7mOkxb+AeCIeR7T+9MhyP297uY6TFv4B4Jh5HtP70yHI/b3u5jpMW/gHgiHke0/vTIcj9ve7mOkxb+AeCYeR7T+9MhyH297uY6TFv4B4Ji5HtO70yHIfb3u5jpMW/gPwTFyPad3pkOQ+3vdzHSYt/A97NZWx1wBSuXGT7yrstJwZZFbBbRF81XiqmN8Rz+seysngjrpXCgncHSswnAYIOG9uKpNPJIzlYIstDirV6b1+DG6E1y1VDT8ULHzR/Nm/WsXQJfV3rzPPR4d3EfijZOaP5sv60yfL6u9eYxEO7iYi86x8z/2zfrToEDV3rzHR4d3Ey8UbJzR/Nl/WmT5fV3rzGIh3cQ8UbJzR/Ml/WnQJfV3rzGIh3cQ8UrJzR/Nl/WmT5fV3rzGIh3cQ8UbJzR/Nl/WnQJfV3rzGIh3cTF96Vkp9UfzZv1p0CX1d68xiId3EiLbezZRki/7Jf1KegwNXevMnEsuI7xcs3Nn8yX9S9dDg3b15k4llx0dgVkyE/DkQHogBACAEAIAQAgBACAEAIAQAgBACAEAIAQAgBACAEAIAQGMmRAQd0EBGICDsd/EY/dP2tWfo63m3bY8Rf5JvJiLdAjp9TJtavXRlvMiWHE103mZ3QI+Zk2tToy3jIcTXTebdx78WWiZsIie0uwsZLaDBaXcWpeHwValaleZsx8CGr1ci0OnWE1gIDlbp37MhlfGYnuLDQkFtDqV6HIue1HIuk1Ee2IUGIsNzVqhq/KHHzMm1q95Ofehiy7B1V3D+UGPmZNrUyc+9CMvQdVdwDdBj5mTa1MnPvQZeg6q7g+UGPmZNrUyc+9Bl6DqruD5QY+Zk2tTJz70GXoOqu4PlBj5mTa1MnPvQZeg6q7g+UGPmZNrUyc+9Bl6DqruGN0CPmZNrUyc+9CMvwdVdwHdAj5mTa1MnPvQnL8HVXcA3QI+Zk2tTJz70GX4Oqu4PlAi5mTa1MnPvQZfg6q7g+UCPmZNrUyc+9CMvwdVdwfKBHzMm1qZOfegy/B1V3B8oEfMybWpk596DL8HVXcHygR8zJtamTn3oMvwdVdw/H+PmZNrUyc+9Bl+DqruDx/j5mTa1MnPvQZfg6q7g8f4+Zk2tTJz70GX4Oqu4PH+PmZNrUyc+9Bl+DqruE+/6On1Mm1qjJz70GX4Oqu4iLbfxGf3Um1q8rIvTxQypbUJf4ruI7x1j5p+1q89Cdee8rw9VTlrKsqH0uGSTF7LSDCEkxeR6dDqk+G5YI/UNXavdnenFC2FSOTBAVVfOz6VN0+wLpJRP9LdhwNqu/eRNvwZWC9meZgkYGlprSrgMhIOLqURZuFDdgu0nuXsuYjw0iMRKL5mz4mWnkt/GFj6fAv3GbIc5cnuHiZaeS38YTp8C9fYZDnLk9xC8y08ln42p0+BevsMiTlye4eJlp5LfxtTp8C/cMhzlye5G3SuU+B4ZIACWh2I1xEkD3FWIUVkVuE3Qa+bloks/AiaaVNTe1loVcIN7SgwgwUoKhvaUGEG9pQYQxGlCMIDGlBhDwEoMIN7Sgwg3tKDCDe0oMIN7Sgwg3tKDCE5mJRQI4i7a1YHoXYKkbiWEuZzYspVBD7bDJGM4l7LSGVVJJM3jenw6pPhuWCN1TV2r3Z3pxQtlUzkgQFV3zelTdPsC6aT7Buw4C1e9xNvwdxeX6JHrf/W5aa0O3d6cDqrF7kz14qQLL9ZjT5qPa5cylqOVK4Jb6Qtxl45zc1HtcmVHao6QtweOk3NxbXJlR2qOkLcSd7t8UlolLHsY0YBdVpdWoLRTH0irMrOrGfgqlM1eB7hxVctKEHf/AOkt+6b/AFvXW2Z2K7fhDlP1D3lv/lOKnNrYmgEhI0IBACAaAEIAFCQqgGSoIAIBVQDqgE5CUIq3FV3l2CRlVhLh62UrXIfb4ZItyL2WmmSEk1eL6dFqk+G5Yo3VNVavdnenFC2lTOSBAVTfOfpU3T7Aunk+wbsOBtVP3cTb8Hc3lehx63/EctLaHeHenA6qxu5s9eKnNR3oWgACjMnL/wALkks2OieHuZ8Q4y8UrRmZ+P8AwpydH8vcYhw/FK0Zmfj/AMJk6P5e5OIcS17NwpYJi94bQsLcTq4yWnJ1FW5KUiQomE6lKU4GSFDVq1Uht0H0lv3Tf63rsrL7Fdvwhy36h7y3/wApxU5oFbE0IVQElcu4s0/1bPJ5bvJZt4+qqrxpqFC6y57vEuytnR5nOxua9cyfn0qdPYryGD62RzjmYA0aqmpPqWtiWo5eo33N9A/TsNM8V6rszc/glob2LK390D0nOPqJoqrp6Ov8uBsmWRJs0M91Vfk9vANm5mPYvHS42splybKfbT2Nae9Syu+wWnO1zvcSR6lkbPx2+NfQrxLFk3fxpsVf+ELb7xzjMMlf4XintDuVyHaifzb7cvyauY/Tq6YL/ReacjmLbYJITgysLc1ch1EYitlDjMipVi1NBMSkaAtIjaf281cJZCvQA5BQdUIBAJyKShF25V3l2CRiwFw9bKtah9uhkjG5ei0iGdVIJm8X0+H/ANnwnLDF6pq7V7s704oW2qpyQICp76fS5un2BdPJ9g3YcHane4m34N25N9kkETYmsYQ2uM4VcZJ4jpWKPIMivV6qucsSlsRJeEkJrUVE+Vqbnj5Lzcftd6xZKh6ylj/IYuom8PHuXm4/a71GSoeso/yGLqJvDx7m5uP2u9MlQ9ZR/kMXUTeHj3Lzcftd6ZKh6yj/ACGLqJvIS7V1nWmQPcGtIaG0bWlASa4+krsvLpAbgovjU1U9OOm4iPclM1OPM0WNJIABJJoAMZJOQALMqoiVUqNarlRETOd1e9eg1tH2gBzsojytb0uUdGTWtLNWirvphZkv5HV2fYjWIj5jOt3gm2/htOtApiC1R0KJTMhjLK1oLnENAylxAA1koSiKq0QhLTfjYmYjO133YdINrAR61kSE5fAtNkY7v4++biawv8sfLf8AlP7lOJce8nR7t6G/Y76LJLQMnZU5A6sZOoPAqvKw3J4GF8pGZpavHgTAK8Fc8rRZ2yNLXtDmnKCKhemPcxatWiniJCZEbgvSqeZwt8d6hirJDVzBjc3K5gzjlN9Y04yt3KT6RPoiZl4nJWlYroSLEgZ2+KeKc03nLLZGgGCgoNCDFyglCLtwWB5dgkbRYC5U9bKtUh9uhkg1ey0hkUBN3ienw6pPhvWKL1TV2t3Z3pxQtxVjkQQFTX0+lz9PsC6iS7Buw4O1O9v2/BFKyUAqgGShAIBkoBqCCxb0b3RC0SyD51wxA/u2ni6R4z1Z66CenMauA3qpv/B2dk2Yku3GRE+td35v9r69Mtcbo4u+S/kRkxWUCR4xOefq2HMOWfVrxhZ2QVXOptZSzXRPqiZku8fwcPbJZZzhTyOkPFU4m9FoxN6gFaaxE0G+gyrIaUalDBsLcy9UQsYCIZ72MwUjBQxks7SMiiiHnFopt3LuraLNTeJDgj927Gw6MHi6qFY3w0cVJiRhxesme/xLCvavrjtXkEb3MBjYTidTKYz9rVlHrVR8NWnPTUk+Bn0tv5nQrGUjg78r3t7rPEKMJ+caMjSftDQc3F7t3ITeH/rfp8FOTtmzMD/fCTN4pd5p5cOHJLaHOjBQhTF5Q9IRduVd5dgkbXWsBbPWylalD7bDJBhxL1UtIZISTl4fp8OqT4T1jidU1Vrd2d6cULdVc5EEBUl9Tvpc/T7AuokuwbsOFtRP3b9vwRQKtFCgyUIDCQUFVAMFAdTeJcjfZTK8eREcWYyZRsy9YWstKYwGYCaV4fk3diSWNiY12hujb+NPsWMtAdeV/f1fMS51lgdQDFO8Z+OJp9+zOrEKH4qbuzZDCpFemzny9zkI2gZFaOiRtEMylSQBSoCqVAw5TUig6oDzkZjBBLXNNWuBIIIyEHOvKpUxvho5M5ZN5l8fCWGOWgnjHlcW+Nyb4BsBGcjPRU4kPBXyOVnpNYDqp1V3eXI6OSMOBa4Agggg5CDiIKxoqotUNc5qORWqmZSp7v3NNnndHjwfOYc7Dk2Yx1Lp5aPjoaO8fHacDaEostHVnhpTZ/cxHgqwUdJi9D0hF25V3l2CRiwFw9rMVpkU+2QyQYvRaQyJSpJOXhenw6pPhOXiJoNVa3dXenFC31gOQBAVFfWfpk/T7AupkuwbsOGtPvT9vwRVVaKFAqgAoBiiEZwwkFC373bBvFnjZ9rBwn9N2N2zJ1LlJqLjYrneHhsO+kZfEQGs8fHauk8L7br8Gsznjz3eRH03VodNAHO/lWFjaqbWTl8fFRvhpXZ/cxUkbaaScZJxkk5STnV1Mx2bGo1KGdVNT2PCSpFADkqKDqlQGElRQMJKiggUqKHpY7Y+GVk0fnMNacpuRzToIqF5clUoVpqA2LDVqlzWS0tkYyRhq17Q5p0OFQqSpTMcW9iscrV0oc3ug2HCgEoGOJ2PovIHvwfWtlZkXBiKy/ihobdl8OAkRNLV3L+aFeLfHIGLiihEI22qs8uQSMoVgLmY9bOVpD7bDN+Mr0ilpD0JxKagnLwfT4dUnwnrG/Qau1+6u9OKFwLEceCAqC+w/TJ+n2BdVJdgzYcPafen7fgiVaKIVQUHVQRQA5TQUN+4MG+WiFmUGRtdQNXeoFYJl+BCc7yLMlCxkwxvmhcq5I74rbdOthdPDFxRsMh0ukJaOsBh/Es0JPE6KxIP0uiedPb/AKcmXLPU6Cg8JKkUDCSooBclRQKpUUAOSooPCU1IGgESlRQsbc1thfZSw5YZHNHRdR49bnDqVWImc5O1oWBHqnilfg6O6tn3yGVnKY4DWQaHbRTBfgRGuuU0szDxkJzL0VCmQ5dbQ+d0E4qFJRCMtirxC5CNCqwFqhnZitEin22GbzTiU1LaGQKVJoT14H7Qh1SfCevLtBqbX7q704oXEsZx4ICnb7T9Mn6fYF1cj3dmw4m0u9P2/BE1VooBVANQBkoRQnbxsdth/n+E9UrR7u704obKyU/ds9eClsrmDtCor+pK2+b+ERtGremu97is8PMh19kNpLIt9eJBkr3U2gYSVFB1SoAuSpFAqlQOqmoHVAAKVA6qakHa7lr/AC7U3ipCev50Hs2LDF8Dnrdb1F2/BYCwnPlIzNo5wHESNhXYtWqIp85iNwXKnmeblKnhCLtarxC7CNHGq5azGVnK0FT7bDN5hU1LaDCEqdBufH/kIdUnwnqHaDU2v3V3pxQuNeDjgQFOX3O+mT9PsC6uR7uzYcVaSfun7SHBVso0HVQBoQCAmryZKW2E1xVcPxRuA9ZVO0ErLu9OKGwstaTTFXz4KW+uWO0Kk3Q4cG3PPLjjf6iz/wCZWVmg6+xXVltiqnz8nOVXqpthhyVFBhympFBOcoVRQdVNQPCSoDCSooGElRQYcpRQd9uWQYrS/OY2dbA5x+IFiiHNW6/6mN8lX3/4d251ASeLGsaJU59VpnKOe+pJzknauzRKJQ+dOWqqpg44kUhCOtpVZ5chEcsBbM4OJc8fbIZvNQtJoMlJJP7nx/5CHVJ8J6hVNTa/dXenFC5V5OOBAUzfcfpto6fYF1kj3dmw4y0u8v2kOCrZRHVAAQDwlBFDYufa97lZJj8h7Xa8FwNF4iw8NitvShkgvxcRr7lRS8mPBAIxgioOcHIuNVKLRTvUWqVQ4PdUufVsM4+yTG/U/GwnQCCP5wpadDYMej3Ql8c6emndwK8qvVTpgqgCqVAyVNQPCSooGElRQC5TUigEoAwvUlQW/eLc4w2OPCFHSVldnq+mCDpDQwdSxuXOcVacfGzLlTQmZPT81Nu+i171ZZnceAWt6T/JFNtepZ5OHhx2p58M5pJ+Lipd7vKnvmKeXVnCCKKSRlrcq8QuQkNDCCrFmimdnK5w+2QzeYcSmpbQyqhJP7nv7Qh1SfCeoNTbHdXenFC50ONBAUxfgfpto+87Autke7s2HG2j3p5Dkq0URAqSaDLlFCKACgCqAtm8C6gmswYT5cNGHo/uzsFP5SuYtKBi42Emh2fn/fM62ypjGwEaulubl/fInLp2Fs8T4pPNe0tOcZnDSDQjSFrzcQYzoMRIjdKFHXTsD4JXxSijmGleJw+y9ugjGvR3svHZHhpEZoXd5ehqhyVM1B4SVFAqpIGHZ0reKDwlNQIFKgKpUE9edcI2qcAg71HR0p4iK+TH/NTYDoUKtDXWnOJLQc3WXMnP04lyrwcSV/ulXUq5lnafN+ck1kUYNhJppC3lkwKIsVdifJzluTFaQU2r8f3YcPVbk56gjkUKE0kbbCq8QtwjQVctGUDlzVT7ZDN5uRC2hlVCToNzv9oQ6pPhPQ1Nsd1d6cULoUnGAgKVvwP020fedgXXSPd2bDj7RT9y8hwVaoUVQZONCKCQkyBQhRBAS9692zZZxJlYfJkA42E5RpGX1caqzkskeFg+PhtLkjMrLxUd4LmXZ+C54JmvaHMIc1wBaRkIOMELknNVqqi6UOya5HIipoIG/C9htsjBFGzMHzbzkI42P/hPqOPODBsrOtB0q/PnYulPlPPjwp63WOSGR0crSx7crT6iDkIOcYkO0hRWRWI9i1RTxqhkGCpAVQgKoABQEncC4c1rkwIhQDz3nzIxpznM0YzoFSniVZuchSrMJ+nwTxX+3/8AC5biXJjssTYohiGMk+c9xyvcc59WIDEFBxMzMvmIixH6eCXIF3Lqss0LpX8WJo43OORo/wByAlZ5eA6M9GN/4hr5mYbAhq93/VuKZtlqdK90jzVzyXOPFU5swXWQ2IxqNboQ4iLEdEer3aVPAL2eBuKhSEI22KtELkIjd+17D3LBQuYB6QuXMH2eGbzCoLjTIoejodzk/wDIQ6pPhPXpDUWx3V3pxQupScYCApS/L020dPsC66Q7uzYcfaPeXkNVWylQdc6ARQACgoZEoRQVUFDrryL7ODnepq7yTiOXeiTjPRPGOvOtXaEhjkw2dbj+Tb2daGJ/1v6vD8FpxyBwDmkEEVBBqCDkIIyhc2qKi0U6ZFRUqmg0LtXEhtTMGZgdTzXDE9hztcMY1ZDxqC1LTcWWdhQ1p5eC7UK9uvucTMqbO9szeJriGSaq+a7XVupDo5e3oT80ZMFb0zpzTecxarh2mM0ks8w0iNzm/iaCPWhtYc5LxOrEb7om5c5qiySVpvchPQd3IZcbD1k90JCxXt2uXzLPLre3extkpXqQrxZ+Vh9aInpn4VOuuLubGoda5BTm4icfSkIHqA1oaaZt7wgN9V5c/Y7+xWOOJgZExrGDI1ooNJ0nShz0WK+K5XvWq+ZhdK6EcEZklcGtG0niDRxnQskKE+K7BYlVK8WMyE1XvWiFR3zXefa5MI+SxtQxmYZznceNdRKSrZdlE0+KnHzs66ZfXwTQn98SIDlbKVAwkFDF7lCkohG2t6qxC5CQ1MHV61hwVM9TF5o4jr2rlz7Q76XqbkD1BZhuqewQzHRbnX7Rh1SfCevSGotjurvTihdSk4wEBSV+Pp1o6fYF18h3dmw5C0e8PIYq2UgBQA5CUCqAdVBABAo8JCKE/e1fXNZDgj5yImpY45K8bD9k+rQqU3IQ4+dczr+d5flJ+JL5tLbuRZtxL5bPaQN7fR/Nvo1/UPtdVVzsxJRYPWTNemg6OXnYMdPpXPcukmFVLYIAQAgAoDmbu36wQVaw79JmYfJB/ifk6hU6lsZezYsXO76U8+RrZm04MHMn1OuTmVtdi7UtpfhyurTzWjExo/hb25Vv4EtDgNwWJ6+KnMzMzEmHYURdlyEeXLPQr0HVCAKA8Z5KLw5TIxtSMlNSBnKqOzrQutSiVNvexmHqWaiFfCU0bbHUYQ4supcYfeI7M2EngeVnmXoww4hvxyKC611UOl3Of2jDqk+E9Shq7Y7q704oXWvRxgICkL8z9NtHT7AuvkO7s2HI2gn7lxDVVspUAGiE0qCkCwkoKGYUEKKqAdUIHVQBgoCbudfba4aBsri3kyUkGqrsYGoqnFkIETS3P5Zi7CtCYh5kdVPPOTln3Sph58MbuiXs99VTdY0Neq5dy8i6y2on8mouzNzNj5THf+MPzT+heMipr7vye1tv/wCN/wCDUtW6LaD5jImDPRzj1YwPUsrLIhJ1lVdxhfbUZeq1E3nO3Su9aZ8Usr3Dk4ms62tAB2K9ClYMLqNT59yhGnI0bruzXeG40FnKgBANAAKAwdJReVU9I2pH2q0VVZ7y1Dh0MbFGSS4jFkGvjUQm1+omK5E+k2sELIYaqeLFxR+gU0EbaoCw1GT3L0imvjwVhrVNARWhKEMjUOr3ObYBdCEnNJ8J6lCpasTClXJs4oXWy6LV6OSM+HNQFKX4zg220U5zsC66RciS7Nhyk+1ekOIbfgreGhUwFGZwVGEhGAqC34KcNBgKPfgmGgwFGJVGGhGCPfgow0IwFBsoU4aEq1Q34BMNBgKplvwzqMNCMBQEwTDQjAUN/CYSDFqLfgUw0JwFQYl0phoFYMzCqYaEYC0DfwmEgxahvwUYaEYCgZwmGhOLU83WqnGvDoiHpIVTUntVVXfELDIVDys0TpDoGU9mteYbFiL5HuI9sNPMlHCgAGQZOpXFRESiFJFqtTwwtHvWMyU8zwbIuJPviPMi+qkK5FNCex8bNncVNSlFl00sX0Ny9KRzLXGSCMT9X1buNShp7Rwkgqjku4llMuqc69HPHp4WOdAVlfJbK2qY/wAfYF0MpEpBankaKbh1jOIw2lWMaV8WPhKY0YoYtWlRjDzihcJU40nFmXCVGNIxQcKTGDFD4TpTGkYsOEpjRixC0pjScUPhKYwjFAbSmNGKHwnSoxoxYxakxhGKDhKY0YsOEpjRixcJTGDFCdaVGMJSGDHud5oJ1IiudoCo1ulTes9zScbzQckHH1lZmS6rncVnzKJmZ7kmxoGKlKZFcRKJRCmqqucwlyLy49N0mp1+ysZY/uk1Wriz7igNUIAQHT7mf7Qh6MvwXqUNdavdXenE6m+TzzrXo5IhUBX93vSJel2BbuW7JpqJjtFNNZSuYqSQQDORQR4mTUIUxKEoZNQhRPRAg2oAGRB4ibkQldI+JCBlQACAyQgQQHvY8oWWHpMUXQp0MfmhbNug1TuspnHl2qV0Hl2gxdlQlNASeb19gXhxLesayxmU/9k=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21" descr="data:image/jpeg;base64,/9j/4AAQSkZJRgABAQAAAQABAAD/2wCEAAkGBhQSERUUEhQVFRQVGBUVFRcUFxQVFBQUFxcVFBcVFhUXHSYeFxkjGRUVHy8gIycpLCwsFR8xNTAqNSYrLCkBCQoKDgwOGg8PGiolHyQpKSksLCwtLC0sLCkpLCwsLCkpLCwsLCwsLCwpLCwpLCwsLCwsLCwsLCwsLCwsLCwsLP/AABEIAIABiQMBIgACEQEDEQH/xAAcAAABBAMBAAAAAAAAAAAAAAAGAwQFBwECCAD/xABNEAABAgMEBQYKBwUHAwUAAAABAgMABBEFEiExBiJBUWEHE3GBkaEUFzJCUnKSscHRIzNUYpOy0hVTc6LwCDVDY8Lh8SU0ghYkRLPi/8QAGgEAAgMBAQAAAAAAAAAAAAAAAQIAAwQFBv/EAC8RAAIBAgUCBAUFAQEAAAAAAAABAgMRBBIhMVETQSIyYXEUUoGx0QUVIzOhkYL/2gAMAwEAAhEDEQA/ALxjVbgAqTQRlSqCpgcn50uK+6MhAbsFIknbZHmisaptc+j3xGNphdCYW7GsSCbSO6FBOndDJCYWQmJcFh0Jo7o2Ewd0JJTCiUwQG3PndGDMHdGbsaKTBIYM2d0aGeO6MKTCKhAuEUNpH0Y8m1d4hquElJgXJYm2XwoYGFIHmnig1ETrDwUkEQyYGhSMKVQVOUZiouWbTVaT4Eyq6KAvqBFTXJreBShPUN8EBNaS8sbDKi3LI8IWk0Kr1xpJGBAVQlfUKcYGHOWSdNClthIOwpWrbvvCK+Ciam8KADzvhCrTyjgFnovEV+ESw6SDtHLJO7Uy/sLH+uHctytzZIvJZpjklYOXrQAMKViL1P8AyHvrDxV4YFWOHnA98AeyDIcrk36DHsr/AFRuOVub9Bn2V/qgSSHLtb1BWlb4pXPfChC3CSFVoKnWApsrnA1DaIWr5V5oJSbjWtXG6vYfWjTxtzXoM+yv9UCCkq9MY7L+33Qoi+kKBUBWnnprnU7a7IgLIMJflWmSoAttUxrQKrgCd8M3eV6cGSGPZX+uBkhxNNYioqNYYjprCMwlwpvXuHlprvyrEJlQSHllnfQY9hf64cy/LHNBIUptlRvEEALSKUG28cYBn0rUsBBrgPJOAoMSfeYmpeQaSgKWbyUeWtLhKXK0yFBdpX/mI3YFkWVozyrS8yoNujmHVYC8bzajuC6Ch4EDrg4jmSfaAAWhSubXeCb5GzMjh1RafJLpit5JlX1XnG03mlkglxutCMMSU4Y7iOMMVtFkR6MRHaRW6iTlnH3PJbSTTapXmpHEmgiESbdkYt7SNiTb5yYcCE7NqlHclIxJiuLR5ekCpl5ZSkjznFhNeN0A++Kr0j0kennFvPqqSdVPmoTsSkboYMn6MxllVb2O/h/0+mv7NXa5azXL08oV8Fb/ABFfpjQ8vz1aeCt/iK/TFWyKtWEVHWhOpK+5r+Cw+SLy/f8AJbS+Xt4Cvgrf4ivlGTy9PXa+Ct/iK+UVS+dWNlK+jT0iB1J8jPA4a78Hbl/ktJ/l9eSaeCt/iK/TCzXLo8pNfBW/xFfpioLQVrRKyaPo4jqTS3DSwOGlUksmi9X+SyRy6vXb3grf4iv0xlfLo8B/2rf4iv0xVqD9EY3eOqIHVnyWr9PwtvJ25f5LPTy6PEf9q3+Ir9MJp5e3cf8A2reH+Yr9MVm0cIatq8qCqk+RJYDDK3g/1/kuqxeXqXWq7MsrY++k86jrAAUOwxZklPIeQlxpaVoUKpUk1BHTHHqvKg35PNPV2e+lKiTLOEBxJyRXDnE7iNu8RdGo9mcivgItOVPS3Y6RjMatrCgCDUEAg7wY2jQcYZWs7Rs024RANpictr6sdPwMQyBCsZCqBC6BGJJguAlNKAkGpOYpspxhV/m2hV15tA2lSkpA61GBYNzZELoEQTmmtnI/+Whf8NXOf/WDEZNcq0kj6tt93oSlI7XFA90C6W7Dlk9kGqVDfCqVjj2GKvn+WdQB5mUHDnHKY9CU5dcBVo8uVpElKfB2+KGlE9q1ntgxknsCUJR3R0OVcPdCTqqeUUp6T86RyxaHKLaT3lzr4G5tXNDo+jphEFNTbjv1ri3NuutS8d+sTDiHU89prZ7RIdnpdJGaQ42VDpSKmIdXKtZpJDa3HiM7iFlPtKomOdLNl7ywBTacsOsbsYmpu0ksiiAC7THaEesdp3CFGS7s6H0Y0qan0u800pu5Qa9ypvA0OqTTLfDsxUXIPPLTaD6FknnmAsE5Hm1jDh9YcIuBaaYbiR2GIyDdYh/Y7mY64ZKEO7JGseg/CAiMlSY5Rt60efmphxRJKnnTU09IpApuAAHQI6tXkY5FnHCHXdUfWOeb99UOBCyHAmozrTE4U25Qqy6AQTWnVDRDpOwHqh6hZwohNeCa90EdIdshOJqrMUGHvh2p9KjuFANhyHTEel5WOoBX7kPJRw3hebFMSdQ40BpCsZaCy5kUuiueZp84WamEoUoKKjhTUAG47TDBbitqKf8AiRChmlZFtNTvRj04wBrComADWqjuwA7cYU5xCrygVAjHJO09MIB83RRsE1NdSvQI1U6v92BvHNkA9I2wCDpyabIH1lQN6aGE/CkUI1948mtYboeN4AtpxIwKKQ7sySU4SSkBArjdFTQE0x2cfecIjdtWRcHpVCwq+2opBBTeOqFEgG4DvyxyhrM2gpxyj14KQAltATgpddULGVK04GsTM5agDRQtuik0oE1uUyJSd4Aw3VJ4QETswtxQpeoDhnUAZQkW5kqRUfcnX3kJKlPAF1QIcZuqbLSgBRQIUdUi6abeML6CWnzdpSiklQPOBCsqKSsKTTvB6hA+2hwVokmuBJTUnpMSWiZV4dLVQPrm6m7lrDbsi2MbIqZ1HFUcv9okMMMg0ClqcPG6CBXrVFsRS39oM/SSvqO+9MJU8powSvWX1+xUiDqGFJY6hhBs6phSVOqYys9HB6r2NpFWBhNZ1o9JKzhNR1oltWTN/HEcTJ1Y3WdVA4iEZs6ohRf+GIFixy8UvZfcmNFLDE5aCGlCqKKUv1Qn9RTDl2RLKVtr8pClJPUaRLaHuGUk5udA11KQy1XpF49/8sOOUNoBYdT5MwhLg3VAAPw7YSV9CrC4hfE1IPj7AQg/RHrjdatQdEINn6IwoT9GOiDY2xl9jLKtUw1ZOCukwsyrVMNmDqnrgpFU5ax+oic4VdOEI7YUdyEOZE9GdN8l1pl+zJdSjUpSWyT9w3fcILIA+RT+6m/Xd/NB5GuHlR5vEJKrJLljC2fIHT8DEOgRMWx5A6fgYiUxGVo1sxN9M21WhUDThfQU17RFDKYN43sVDAk4mowxOcXlYUzSfcR6bVfZUP1GKc0wcEtNPooSoOOUApWl4kE8MYz1rtKxpoWu7jVKMuOUOW2KwJTk06o3TXgAPieuMBMwACCsDEeUrZSp6MRFDpNrc0Kuk9gunChpNXFJThhU4ngBmeqBLwtoqNUqFTgRQnieBz3wkmQdWVk3iWwL14kkCtBidkaKlHAMjuyOVK1yyi2lTUN3qU1qrnstBGYWCdXLs7BujVDlARQGpGONQBsGzGNlsEUyxqMCDiMDXdGZmXUhV1QANAaAg58UmlY03RksxVqYSE0FULxopNQrHzSa5Z48aRJ2VZBUlKxiCqhB20vVrxiDTXZBPYulrTCLi2VjGpKSDtzoaHqhKjkl4Synlb8Qdcm0kGJ1k0FSFN9AUK07QItmaTRaumvbjFOaN6WSzj7RSspUFpICxdyUMK1pjFzzo1q7wP690V0ZuSakrMsrwUWnFjNQh1ZflHoPwhBQhxZo1uo/CNCM7JJeRjkWcR9I4SugLrowvHz1Zx10vIxx/OP/AEjqSMA66dxqVqhgIclwEkhY2emnhlSFG3MRRdSeKh7xDAOJByNMMz17IWamEg+Tj6xiDokULoDVeOVAVb43BwFVjHZVZ9whmh1JvVScqiittejGNlTST5myg1j/AEYgw8AqK3xTKtVZnhSsKLN8+WDQDO+MAMaYQyk0lxVxCc8TiaADaeEETWjrYGayaY4gDjTAwuhCF50U8sfz490brcKai+K5G6V037oQtBKW3FIpWlCDeORAIw34w/suzQ79I6lQQTqgHFe+gOzbxxpAbSVwpNuwpZllqc1yqqBXIqBURjSvmj739CQnZ5KQlSSpC0USd6aY0UPOSdlK7+Ea2jMhmi0LAFNQilUpBwTd2pwyOIgcmrTvnWHRiTTM7emKUnUd3sXeRabitoTIcJN/Mk+fSpxJqd5rEUhAr5fcqFnnRUUSchmSakiEC4PR98aFoZ27izqgm8L1a0yB6YkdEkUnpQ3hi83hjXyuiIbngakp2byMd8SeiD1bQlBd/wAdvad8MIdXRSn9oQ/SyvqO+9EXXFJ/2hfrZT1HveiKqnlNWC/uX1+xUTR1TCkpkYRaOqYVlcozM71N6x9jEocTGivLjMudYxg+XB7gXkXuKzeQhVflIhKa82J7ROy/CJ9hGwG+r1UY++nbCPRFk5KOaT9An0rbEvKScnkQkvO09JWXeVRi00c/YyTW8uUVdJHoEin8pT2Qz0on+fm1rwKSooTSlQhGqPdXrh/ogE3nZZRqmabUDlQLSDgBvoT2RZKFqSfGp52nXar9T1K/T9UYUH1Y6IxMsFtK0K8pJKT0g0jyDqdUVHqovX/yasnVMNmPJhdk6phBjyIYrb8S9mJDOFHso0GcbPZQxnXlZ0ZyJ/3U367v5oPIAuRP+6m/Xd/NB7GqHlR53Ef2y92MbW8gdPwMRKhhEta51B0/AxDrVhEZUgel5u5arP3qo9oH4gQPafWOhFpOuXRVwNrJpXYE/wCmHOkMwW5xhweats9QWK91YmuUtoh5pYyUgg9INfcqM9b+tmnDNKoivk2EFKK6gkknLecYlkWGFC7soqg9YUhxKqBpUAcU7YmZdpOFCeuPO4rEyjodqFKLdweY0XFxaVDBaEg76i98xCx0aRQVAwCcThSmfDZ3wUNy/wB5PXFW6e6ac8oysqoc3W44sZuqqUlCajyK7Rn0Z5cM6+KqZYvTu+CValKjHbUY28hqcmQ3LlKG0G5zhqUreVXDgknAKyJ6qoTOhC0XWzcCzfIN67UpAITQmhqTmOMGXJ5oEotlxxF0kFBSqtSDS8KbMQCDspA9yguFqeaCzeU1hvNNWmAOFe2OxSxN6vQpPSKZzpwi4udTd20IjRiQT4SWHcHCBzdKEXqVIrvpxzBEEOkGhqapJCqhNNXhUnpNTnG1p6JOTLCHmL6nkkFq6lQURUHWJwFCKhRI4wd2OxMrYT4SzcdAAVVTRvEbaJUaV3RZV682qtJPhrb/AJ6BpqlG9Of0ZSf7HeQpSms0VIORBoCBQ7cRHT9mToflJZ4YhxptVfWQlUVlbViFN43UIveddIxyqVYgmD/Q5F2zWEE/VAIqMqJN0d1I20K0pPLNWZnr4eMIqcXdXJMiHFnjW6j8IaqVDmzjrdR+Ea0YyRXkY4+nFqDrtDT6R3aPTVHYC8jHHc/TnXc/rXfzqghRuSvae8QqVkpAvDAnaKiGqFA7xhu3RK2To8t8BRqhByJAJUN4FcuJpwrEGG6VuUwVgM8RQRhLygalQ44pgxlNEGUjFF/ffJNekCg7ow5ZcslYCWm+cGNG0X1DiU4hIwzwhHUiizpyEdGZUhF5WJXjv1ckj3nrETrrdEknAUOJyh7YNlh1CXE1KVYioIPWDiIknbMDa0uKTfQjG6PNVscp59N3XHNqYxZ8pvpUIqF92BTVgFbpcdWCgklKBUVNMAsgZYbM+4u7TnktpIVSmIuqwuHCmVBSuQy2ihFIk7fQlCVzCCkJIvKSSLi67U7L3DbFeWhOGZSlaVChqF84sJ5tQOFa4kEUpSuZ25305dVX7Gedqei3Zo9PrUq9eAFa0vCvSRtPGEHFqzvD2hCTjCbpUhd8JpfolSSmuANFgVFcKjuhsVjj3RuVuxlbe7HLhUkiqscCKKB6I3W+oppe2knWzrDRu6TjUUGymyPBxPHu+UEAoEqyvYDHyhEpoco/tCU1s326454xDrUEkgVIy3RKaHkftCT/AI6PfAAdZxSf9ob62U9R73oi7IpH+0QfpZT1HveiEqeU0YN2qr6/YqFk6p6YPNE9DJOcRVuacS4BrNqQi8OIx1hxEADJ1TDuzplTagtCilSTVKkmhB6YzTTadjsRTlbK7aBkvRKzUOKSq0FpWk0UlTJCkncQcRGBopZhNRaKvwoVk9JJa0aNT9GpkYNzKRQK4OAYbs8OiI22dG3pVwh5ICSdRaTqODek7DwP+8CEc2jbT+hzalatT0fJIu6JWcaE2grD/Kh/JpkpFDzzE2HnVNltAICSm8cSP62QLpURmCU0BIqKHd0wbcmej6XL004gFKVqDIIqKilVkcDUCvE7oNSnGnHNJsr+Kq1Lxb3IiQ0MnH0hTMssoIBSpV1odjhCj0wlN2RNSC23XWVIuKCr1AUihFQVpJArUjHfFyvaaSjKubfmGm10rdWtKVU6DEejS2TmHOaTMMrK6gIvJN/CpFDnhWKvipPeOhSqfqVxbVk2dMOrdM6W+c1ikNkgGgBoeqGidGrNpT9oq/ChXTfRdEq8nmfqHUlxog1SmnlIGdRUgjppsgaCwK1JGBBPy3RfCjGUU02X/G1o6X9Ce/8ATNmAH/qKuP0RjazdC7OeWGWZ51xZxolhRoN5NKJHEmIyx9GlPI55xfMSqcVOrAIUM6NpzUabcunKNrS0sSlosWekssHy1/4z+yqlZpHCEmktEzRQqYitLRjXSuw5SVWW2Zhx90eVRKA2jgVVxPAQOvZRqRjGX8oKOjFOMGmzozkS/ulv+I7+aD2AHkQ/ulv+I7+aD6Ncdkeer/2S9yNt1VGx0/AxALmMIn7elytsJBumudK7DA65Ya6fWD2T84jRTewE6Yrqa8PnBbpWoPSEq8NoQfbRX4QIaVWaoGhc/l/3gpkk37DSmtS0KVy+rX+mKa0f45exdh5/yx9yCkiNw7DEu04N1IF2p5I29kPZa1E7+6PG4iDlqj1kabI/lAth4p8HYQQlY+lcqASjCqEYYVBNTuB6Y00N0JbQht5QN66UrQcReyVXhhs3xIz88hd0HYTtxxBSe4xlu1QkUqOuH6840FSpq3PqVrBXnnb9r9gjcfCR5oA3YZQJDRpE1MLmn1XWRtBIUsUoU3hjQ/8AEJWnbQcKGkK1nFJThsqaV6vhDrSaeCAiXRghsCo3mmFegY9cdL9IwjTdWXsc/HyVP+NC9o6ZKSLkuA2hOAwBVTDfUJ7zxiAf0omP3ivaX84cSMgm4XXjRAx6vj0Ro/aqbhWiTcUyM15deRHaY9IotnHlNI1lOUF5Bo7R1GRCqVptoae+sHWi+kbRaPM/VKrVGRbXmf8Ajsisp2UZmGi7LmhHlJVgQc6EfKIvRjSDmJhIrqrIQobKk0Se2nbDZRHK50CZiH1jrqs9HxEC2jYL7N4KpRRTQjKmWNdxgmsSUKFmqr1RupTEcYWwlyYXkY45n1HnnRTDnXNn31R2OvIxx5aEkC86b/8AiOeafTVxgNpbjxi3sPLBkbzhWoAITQU9JZoaHgBieqC8zTgCSy3zmsLwvBJu7SL2BPXAoyebuNpOSUk4UqpYCyewpHVBzo0zepGLEV8i0OjhMOp3bHLmjUxON3VuCWaPlJQL7ixuKzQJ6AD0wUWJos1LNpbaRdSO1R3k7TEnJMUSIxNKKSQ5i0sBIIwunIg9O/q6eJUxE6nhvoWyik7jFuVK3V84otlv6ptJIwyDpIwXXK7kNsJ2lbjcu0tb5u3BXAVv7rnEnZs74dPtjBDqqbWXhmDuPHhkYqfTG3lvOqbC0qSglFW63DmCRXMnuyG+NVCksQ0n2KJVXSV0D9v6QOzjhwutqVVDQyBO071HbsjTmOaRdrUk1URlXIAcBv4wtISdFVpkCdwByBJ3YxlxxsH01b1VCK+oDiOk9UdiaUUox2M9J3vOW40YBQ044cljm0D0jeBUabhd7TSGRvbuqgh3MsKdVeW6K5AXcANwFcBGqrLqa84PZ/8A1DxkktxZRlJ7CJKsKDZjQDvjUXtw7B8oW/ZP+YPZPzjZNmUBHODGnm7uuD1I8g6cuBsHDj8QM4ldDHD+0ZMHLn292+I9Vk/fHs/7xLaGWfS0JQ3waPN7KbemJnTA4Pg6xijv7RZ+llPUe/MiLxijf7RqTzsnT0HveiGlsSg7TTKfYVqmFmFQ3Q0oClI2bChsilxOpSrKNrigOvBVo/pypkGWmUCYlFChbVSqBvQfh2UgQoqtaRkhVa0hXC5JVYyTT5LCtHRdBb8IkVl+WxvJGLzOBJCkk1UNmGPTnBbZrbrlhMiUv88HEDUISoKS4b9SrACmddkAOhrhZlpyZJKdQS6MaVWulTxIHxiT0M0sMkS2upYcINRrFCyAL1M6EUr274rkpyjzZ/8ATBNQjO0dmMNIlTDcyvwpSC/q3lJIIpdFAKJSMuEI2JLNPTLLbwC21uBKk18oYkioNezdFxWYlmYo5Rt0HJVErw6aRm3nZSVTziw03TKiUBZO5IAqTFaxfhyqOoHR1vcFuU5pHMSUsyFEpUoIQKqWUhITTjs7IGlWXLySUrnfpX6XkSqVYA7C8oYdWXTEdaOla3ZxMwQUhtSShJzSgHEHZUisNNPZbmpxZTUpeCXkHgvPHpBhkpxiocltCNKc25bDa3NJXptZLp1U1DbacENjYEgcNsMJXyIYgqxwzhRt0gUoe6LMllZHUpYinFr2Zu4cY0fVhCaiomtI1WFHZDZSuWIi07HSfIcf+kt/xHfzGD+K95Cgf2Q3X949+cxYUaVscOo7zbGVqGiU+t8DEWtcSNsnVT6w9xiIWuCUvcF9LZG8m8NkL6HnnJCZa9eg9Zuo7xEnOtBSSDEdogjmph5s5KSFDqNP9US19AJ2kminkWqSPmRDlqfUcKxpaUqGn3kUGo4tPYo07oSDow+NACYxSpQ2sdWNepvmJFp8nj0kj3Uh4ys7kjiQPjDaWk3l0uNOqr6Lbiu8CJmW0Pm148wU8XClPWQTXujLKg3sjTGvbzSIqSePhzJKgQFGnsqj2klpoTMOBSxW8MNtKCmA4Q9tfQmaaKXVKbF0jyCpR/KBAzprZ6qNzAxSQG3D6Kk+QT0pqK70x0MNBwhZo52JqKc7pkvb9vBUvRpJIGO7Af7ViUlNNJ6blfBpWXRcugFQxqkCigNkBVg2piK0JGYORHEbosLR23WJZKuZQ63ezQnm1IBOd0qxHZHXw1WEE8y10aOTis2mUA7Nk3WXXb4IxKTuORiCnFfT6vppp03hBxpJaqcVUCRjQVqSTjUnaTA3ohYipudTgbiDzrh2AJNUpr95VB0V3Rmryz1HLll1GTcFm3L20NbuNL4rJ7hBXZytc+qfeIgbLauNgbTUnpMTNkqq4fV+MUFl9SWXkY46tB8866AB9Y5+dUdiryMcfzjf0rp/zHPzqiuexopXHLztXr2xQbUOgoR/XVFg6KOjCK5dVqpVtRRCvVrqHvKeyCjR21KUjm4uLlHQ7GCl2ZcMm7hDygUCFAEHAg5EQL2TaYUM4d2npYzLXOdKqrNEhIBPTQkYYxw1SlUllitS3EQVNXew8aklpWUlSFMUOqoErqdlcqDfnFWaZ2AiXmSGxRCwFpGwEk1SOGHfFlTmkCEXK43ykJFDU3jTCg2Z4wIzj7UxMTEw4q6lsGWbvKIR9GSVqA2qK1FI9WN+CnOlNye1jHVoqasgIdXdqgZlC1K4AIVQdONeyBhDp3QRTzqQt1ScghSelThujuvGIRhGMdpSzasyyhkeVM0S8d0b88d0LolK4womUgNoKTGweO6NTMEbIeeDRq7LQLoNmMzNHdEvoY+TaEp/Hb98Rimok9Dk0tCU/jt++Gja4rvY6zimeX5FXJX1XPemLminuXgfSSvque8RdPyiYZXqIqLmY9zMOLsepGe51siG/MR7mYcQ9sWR559tv0lCvqjE9wgOVlcmVEjbTIZk5WXyKqzDnEnBIPb3RAXgAa5HIccs4mNI3lTc8tDKSsghtF3MJRqkk5BNa4w/aYl5CinLsxNgYJreZYVTM71cc91IaM1Tgr7vWxynTlWm7bCdi6L3Uc/OOqlWD5ISooedJyNBkMt56NrW39FnJf6YL5+XV5L4KlqpsS5Wtw8a0PDKGVo2k5MLvuqKldwG5I2CHthaRuyhITRbavLbVihQ20GQMJnmnm/w1PBrLZPUhUqFKFJNRvyghtVvwizWHRiuXUWV77tNWv8AL2w4mtHGZpJes80VTXlVEBSOLPDhluIyhvoUbxmZNdRzqFEBQIKXUb67cvZhqk1OOZdjNSi6VS0gX5iM8xDlaKEg5gkHpBoY1iXOpkQ35mM8zC9I9SJcmRF98igpZSP4j35zB5ALyMf3Wj+I9+cwdRpjsji19KkvdkVpAujafXHuMQjjkT2kEoXJdYT5QopPSk1pAi1OhaQobe47RDGWWjHC3YaNOBEwhwkAUUhROVCKjvAjVx6PSy6qiCXI20TZSXVuONhxxZvKoh5wE9FLsJM6ZSbOEvJqT0Mtt+7GJJ+0kXilSSaGlaA17Y0vsK2U6qe6JoNnlyRr3KO6fq5em69eV3CkMXtNZxWQu+qgD31ghEm0ciO0Rg2WNhHZBuLdgbOWpMuDXLiuClKp2ZQ2s6b8pmZbvMuYKBFQNuPXQ1GIIrBsuzeAhpM2anaIgt2V3a/J060b8orn2swLwD6eFMAvpT2CI5p2aRqlt4Hi0uvemLKTo0ryg8pquxJB7QcIX/ZSsvCVdiflSCnYZ+LcrqW0TmphQKxzScKqeqDTaUozJpswHEQb2VzMm2GZYVqauOKpeWrIkkdwGAELuaKFWPPrX92qQD2Ad8OZSwUJ31G+I2LqtETMjalQII9G5i86vgkd5MDDMolIgl0LYqhb2xwgI9RNRXrNYUaF7hIvIxyLPIo86Dscc/OqOu45n5SdHzK2g6KUQ4ouI3G8SSO2vbFVXY30XrYHGRjWlRQgg7QcxG7Ki0oGtUHyT/pVuVHm8IUA6CDmDken5xmeujNUW4u6CSzNIKAYxOS1speUkKSBjRPOFOHEq2CK6VKkGqFU4KNKdCsj10643Q68B5JPYR3GM0sMt0bli01aRYz+kY8kFJoaAjLdgd0CtvNiWW4gG8XVFZSFXwFqzCQMqk9piBUtymJSgfeUO4JqTCZJHkVUo/4itlcNROzpMGlhlBiVcXdJI1nXKANjOt5dMr+V0cAO+sZkpQlQ3VhxL2VQVVnD1tsDI4CNTkkrIxRi27scGRoIZluJZa6xFzBxipMudjHNiMqaBEYS7h/WyM85BFI6YapDzQ5FbRlAP36PfWNZhFYKeSDRwv2gh0jUl6rJ2XiClI7zFsNWVT0TOiIqLl0Rryx4L94i3Yr7lhsYuyyHUipaVj6pB+MaJrwlOGklVVykLkZ5mFwiFEtRkuegUSOeaIgk0Ilac8+pYQEpuJWrAJJxKuoUiOMvXONVyKlICL6ggEm6KAEnad5gS8SsJKk+wtN2+hhBZkhdB+sfV9c6dpqMh/QpA6qYO3/mJpNio21PSTCybMQPNHZBTiitYefbQgBPcOwR79ocD1wSCVAyA7IwqUScwOyDnXA/w8/mICWtFaFhbaihQyKTT/nogzsy3GZl1pcxRmabUkpfRQJdphcdrsIJHXgREKuyWz5o6sIRVYqdhUOv5wJZZCPDy76jvTWz+am108lyjiaZa1a0669sQ7bRMSapdRSlK1FYRW5epVINKpruwyjBZgJ2ViyNJ9xlzMYuQ8LcaIYJIAGJwg3GcbF48jqKWYj+I6e1RMG8QehVk+DSTLZzCanpVjE5G2KsjzlWWaba5MQEaS6NuNLU/LJvoVi40M67Vo+UHEeglTSa1KmZtNC8LwSRgUrISoHcQYXaWQcFI9tHzg/tLRuWmMXWUKO+lFdoxiJPJlZ/2ce0v5xDNKjPswQVLKJJqjH76PnGBIq+57aPnBf4sLP+zj2l/OPeK+zvs49pfziCdGp8yBLwBf3fbR842TJODKnto+cFXivs77OPaX8494rrO+zj2l/OBYnRqcgylh3ePbR848ZdytTd4a6MO+CbxXWd9nHtL+ce8V9nfZx7S/nBD0anKBRcss5lPto+caeCHen20fOC/wAWFn/Zx7S/nHvFhZ/2ce0v5xA9KrygSSyR56R/5o+cbPT6UCq1o6lJJ7BBX4sbP+zj2l/OH8hoZJskFthAIyJqojovViBVKp3f+AlY1kOzpFUqbltqjgp3gkbBxixGWQhISkUCQAANgEbgRmIaIxUT0DOnOhaLQYumgdTi2rcdx4QTR6Ja4ydjlq29GX5RwoeQQRkaYEbwdsMGo6snJBt1N11CVp3KAMQL/JvILNTLp6ise4xQ6XBoVbk50dOQjC0CowjofxX2d9nHtL+cZ8V9nfZx7S/nA6L5D11wc8FI3QoB746D8WFn/Zx7S/nGfFjZ/wC4/nX84nRfJOuuCg1LwhG/HQXiys/9x/O584x4sbP/AHH86/nA6PqHr+hRDbtQOiGc1HQniys/9x/Ov5xg8mFn/Zx7S/nE6HqT4j0OdUOUjN6OiPFdZ32ce0v5wtLcnMg2apl09ZUR2Ewej6g6/oUTo9opMTjgQ0g02qOCUjiY6A0T0WbkWA2jFRxWrapXyiVlpVDabqEpSkbEgAd0LRbGCiUzm5HoRm5VLiFIWKpUCCOBhaPQ4hRmmGgrkq4VJFWidVWzoVuMDRYIzFI6VcbCgQoAg5gioMD05yfSbhqEFB/y1KSOwGkUSop7HTo/qDgrTVyjktwoGouLxYSvpPfiGM+LKV9J78QwnQfJq/c6fysp7m42uxb/AIs5b0nvxDHvFlLek9+IYnQfJP3On8rKgux65Fv+LKV9J78Qx7xZSvpPfiGJ0HyH9zp/KyoCiNS1Fw+LOW9J/wDEMZ8Wct6T34hidB8g/c6fyspktQmpuLp8WMr6T34hjHiwlfSe/EMToPkn7nT+VlKplich17O2LC5PuT8laX300SMUpIoVnfQ5D3wd2boXKsEKS1VQyUslZHReyibEWQpJasxV8dKossVZHgIzHo9Fxzz/2Q=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28575" y="-868363"/>
            <a:ext cx="552450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6148944" y="548680"/>
            <a:ext cx="1375384" cy="1490376"/>
            <a:chOff x="6148944" y="548680"/>
            <a:chExt cx="1375384" cy="1490376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548680"/>
              <a:ext cx="1194073" cy="1194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6148944" y="1669724"/>
              <a:ext cx="13753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 smtClean="0"/>
                <a:t>Angry Birds</a:t>
              </a:r>
              <a:endParaRPr lang="en-GB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693348" y="548680"/>
            <a:ext cx="1176828" cy="1505735"/>
            <a:chOff x="7693348" y="548680"/>
            <a:chExt cx="1176828" cy="1505735"/>
          </a:xfrm>
        </p:grpSpPr>
        <p:pic>
          <p:nvPicPr>
            <p:cNvPr id="1040" name="Picture 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348" y="548680"/>
              <a:ext cx="1126877" cy="1126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7716590" y="1685083"/>
              <a:ext cx="11535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err="1" smtClean="0"/>
                <a:t>PicCollage</a:t>
              </a:r>
              <a:endParaRPr lang="en-GB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732539" y="2112398"/>
            <a:ext cx="1172586" cy="1490195"/>
            <a:chOff x="7732539" y="2112398"/>
            <a:chExt cx="1172586" cy="1490195"/>
          </a:xfrm>
        </p:grpSpPr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2539" y="2112398"/>
              <a:ext cx="1172586" cy="1172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7809949" y="3233261"/>
              <a:ext cx="10602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err="1" smtClean="0"/>
                <a:t>Socrative</a:t>
              </a:r>
              <a:endParaRPr lang="en-GB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49781" y="2039056"/>
            <a:ext cx="1475981" cy="1550321"/>
            <a:chOff x="6049781" y="2039056"/>
            <a:chExt cx="1475981" cy="1550321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1220" y="2039056"/>
              <a:ext cx="1245928" cy="1245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6049781" y="3220045"/>
              <a:ext cx="14759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/>
                <a:t>Temple Run 2</a:t>
              </a:r>
              <a:endParaRPr lang="en-GB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66801" y="3616008"/>
            <a:ext cx="1222375" cy="1403867"/>
            <a:chOff x="7666801" y="3616008"/>
            <a:chExt cx="1222375" cy="1403867"/>
          </a:xfrm>
        </p:grpSpPr>
        <p:pic>
          <p:nvPicPr>
            <p:cNvPr id="1043" name="Picture 19" descr="https://encrypted-tbn0.gstatic.com/images?q=tbn:ANd9GcTTFr7YOE0kXTdyZQafKKs_qgtvZNWs1GPiDf5KP1mBnkFGXDIO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56" r="32572"/>
            <a:stretch/>
          </p:blipFill>
          <p:spPr bwMode="auto">
            <a:xfrm>
              <a:off x="7666801" y="3616008"/>
              <a:ext cx="1222375" cy="1219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7862910" y="4650543"/>
              <a:ext cx="7571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err="1" smtClean="0"/>
                <a:t>Skitch</a:t>
              </a:r>
              <a:endParaRPr lang="en-GB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43612" y="3616008"/>
            <a:ext cx="1323642" cy="1508533"/>
            <a:chOff x="6143612" y="3616008"/>
            <a:chExt cx="1323642" cy="1508533"/>
          </a:xfrm>
        </p:grpSpPr>
        <p:pic>
          <p:nvPicPr>
            <p:cNvPr id="1034" name="Picture 10" descr="https://encrypted-tbn1.gstatic.com/images?q=tbn:ANd9GcTO_mxmlaUNg07fkmpYhiXquLh_zuAsbNxiYa5tI0G9iFzfsMOsEw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3612" y="3616008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148944" y="4755209"/>
              <a:ext cx="13183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/>
                <a:t>Theme Park</a:t>
              </a:r>
              <a:endParaRPr lang="en-GB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41220" y="5157192"/>
            <a:ext cx="1194048" cy="1449452"/>
            <a:chOff x="6141220" y="5157192"/>
            <a:chExt cx="1194048" cy="1449452"/>
          </a:xfrm>
        </p:grpSpPr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1220" y="5157192"/>
              <a:ext cx="1194048" cy="1194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6172533" y="6237312"/>
              <a:ext cx="11209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err="1" smtClean="0"/>
                <a:t>Minecraft</a:t>
              </a:r>
              <a:endParaRPr lang="en-GB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619969" y="5131723"/>
            <a:ext cx="1243013" cy="1482883"/>
            <a:chOff x="7619969" y="5131723"/>
            <a:chExt cx="1243013" cy="1482883"/>
          </a:xfrm>
        </p:grpSpPr>
        <p:pic>
          <p:nvPicPr>
            <p:cNvPr id="1046" name="Picture 22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94"/>
            <a:stretch/>
          </p:blipFill>
          <p:spPr bwMode="auto">
            <a:xfrm>
              <a:off x="7619969" y="5131723"/>
              <a:ext cx="1243013" cy="121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7884310" y="6245274"/>
              <a:ext cx="8460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/>
                <a:t>iMovie</a:t>
              </a:r>
              <a:endParaRPr lang="en-GB" b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3500" y="6578953"/>
            <a:ext cx="9080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‘</a:t>
            </a:r>
            <a:r>
              <a:rPr lang="en-GB" sz="1100" dirty="0" err="1" smtClean="0"/>
              <a:t>iPad</a:t>
            </a:r>
            <a:r>
              <a:rPr lang="en-GB" sz="1100" dirty="0" smtClean="0"/>
              <a:t> Games as a stimulus’ – M. Patterson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00960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9191" y="260648"/>
            <a:ext cx="36724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We then planned our own Temple Run themed adventure stories using our knowledge or the character, setting and problems that may be faced.</a:t>
            </a:r>
            <a:endParaRPr lang="en-GB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6948264" y="3661639"/>
            <a:ext cx="1176828" cy="1505735"/>
            <a:chOff x="7693348" y="548680"/>
            <a:chExt cx="1176828" cy="1505735"/>
          </a:xfrm>
        </p:grpSpPr>
        <p:pic>
          <p:nvPicPr>
            <p:cNvPr id="6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348" y="548680"/>
              <a:ext cx="1126877" cy="1126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716590" y="1685083"/>
              <a:ext cx="11535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err="1" smtClean="0"/>
                <a:t>PicCollage</a:t>
              </a:r>
              <a:endParaRPr lang="en-GB" b="1" dirty="0"/>
            </a:p>
          </p:txBody>
        </p:sp>
      </p:grpSp>
      <p:pic>
        <p:nvPicPr>
          <p:cNvPr id="2050" name="Picture 2" descr="F:\Matt BACKUP\2013-14\Literacy\Howay The Lads\Temple Run Story Pla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2470"/>
            <a:ext cx="4752528" cy="633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Matt BACKUP\2013-14\Literacy\Howay The Lads\Temple Run Story Pl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8" y="234439"/>
            <a:ext cx="4967671" cy="66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500" y="6578953"/>
            <a:ext cx="9080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 smtClean="0"/>
              <a:t>‘</a:t>
            </a:r>
            <a:r>
              <a:rPr lang="en-GB" sz="1100" dirty="0" err="1" smtClean="0"/>
              <a:t>iPad</a:t>
            </a:r>
            <a:r>
              <a:rPr lang="en-GB" sz="1100" dirty="0" smtClean="0"/>
              <a:t> Games as a stimulus’ – M. Patterson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72716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9191" y="260648"/>
            <a:ext cx="36724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 smtClean="0"/>
              <a:t>Our work throughout the work came together with a final piece of writing in the form of our very own adventure story.</a:t>
            </a:r>
            <a:endParaRPr lang="en-GB" sz="4000" dirty="0"/>
          </a:p>
        </p:txBody>
      </p:sp>
      <p:pic>
        <p:nvPicPr>
          <p:cNvPr id="3074" name="Picture 2" descr="F:\Matt BACKUP\2013-14\Literacy\Howay The Lads\Writing Adventure Stor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75252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500" y="6578953"/>
            <a:ext cx="9080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‘</a:t>
            </a:r>
            <a:r>
              <a:rPr lang="en-GB" sz="1100" dirty="0" err="1" smtClean="0"/>
              <a:t>iPad</a:t>
            </a:r>
            <a:r>
              <a:rPr lang="en-GB" sz="1100" dirty="0" smtClean="0"/>
              <a:t> Games as a stimulus’ – M. Patterson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66383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:\132994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37" y="207223"/>
            <a:ext cx="3888432" cy="152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436096" y="405830"/>
            <a:ext cx="1323642" cy="1508533"/>
            <a:chOff x="6143612" y="3616008"/>
            <a:chExt cx="1323642" cy="1508533"/>
          </a:xfrm>
        </p:grpSpPr>
        <p:pic>
          <p:nvPicPr>
            <p:cNvPr id="7" name="Picture 10" descr="https://encrypted-tbn1.gstatic.com/images?q=tbn:ANd9GcTO_mxmlaUNg07fkmpYhiXquLh_zuAsbNxiYa5tI0G9iFzfsMOsE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3612" y="3616008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148944" y="4755209"/>
              <a:ext cx="13183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/>
                <a:t>Theme Park</a:t>
              </a:r>
              <a:endParaRPr lang="en-GB" b="1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5157192" y="2403376"/>
            <a:ext cx="36724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Using the game, we went on a virtual visit to a theme park before creating posters showing our favourite parts of the visit.</a:t>
            </a:r>
            <a:endParaRPr lang="en-GB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7236296" y="487319"/>
            <a:ext cx="1176828" cy="1505735"/>
            <a:chOff x="7693348" y="548680"/>
            <a:chExt cx="1176828" cy="1505735"/>
          </a:xfrm>
        </p:grpSpPr>
        <p:pic>
          <p:nvPicPr>
            <p:cNvPr id="11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348" y="548680"/>
              <a:ext cx="1126877" cy="1126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7716590" y="1685083"/>
              <a:ext cx="11535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err="1" smtClean="0"/>
                <a:t>PicCollage</a:t>
              </a:r>
              <a:endParaRPr lang="en-GB" b="1" dirty="0"/>
            </a:p>
          </p:txBody>
        </p:sp>
      </p:grpSp>
      <p:pic>
        <p:nvPicPr>
          <p:cNvPr id="5123" name="Picture 3" descr="F:\Matt BACKUP\2013-14\Literacy\Wreck of the Zanzibar\Theme Park - iPad Week\photo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37" y="1981594"/>
            <a:ext cx="3585637" cy="478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Matt BACKUP\2013-14\Literacy\Wreck of the Zanzibar\Theme Park - iPad Week\photo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2600" y="-4054475"/>
            <a:ext cx="11430000" cy="15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F:\Matt BACKUP\2013-14\Literacy\Wreck of the Zanzibar\Theme Park - iPad Week\photo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25" y="8564563"/>
            <a:ext cx="11430000" cy="15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500" y="6578953"/>
            <a:ext cx="9080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 smtClean="0"/>
              <a:t>‘</a:t>
            </a:r>
            <a:r>
              <a:rPr lang="en-GB" sz="1100" dirty="0" err="1" smtClean="0"/>
              <a:t>iPad</a:t>
            </a:r>
            <a:r>
              <a:rPr lang="en-GB" sz="1100" dirty="0" smtClean="0"/>
              <a:t> Games as a stimulus’ – M. Patterson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10647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F:\Matt BACKUP\2013-14\Literacy\Wreck of the Zanzibar\Theme Park - iPad Week\photo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88" y="26269"/>
            <a:ext cx="4336275" cy="57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Matt BACKUP\2013-14\Literacy\Wreck of the Zanzibar\Theme Park - iPad Week\photo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355976" cy="580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767562" y="5336222"/>
            <a:ext cx="1176828" cy="1505735"/>
            <a:chOff x="7693348" y="548680"/>
            <a:chExt cx="1176828" cy="1505735"/>
          </a:xfrm>
        </p:grpSpPr>
        <p:pic>
          <p:nvPicPr>
            <p:cNvPr id="7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348" y="548680"/>
              <a:ext cx="1126877" cy="1126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7716590" y="1685083"/>
              <a:ext cx="11535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err="1" smtClean="0"/>
                <a:t>PicCollage</a:t>
              </a:r>
              <a:endParaRPr lang="en-GB" b="1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3500" y="6578953"/>
            <a:ext cx="9080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 smtClean="0"/>
              <a:t>‘</a:t>
            </a:r>
            <a:r>
              <a:rPr lang="en-GB" sz="1100" dirty="0" err="1" smtClean="0"/>
              <a:t>iPad</a:t>
            </a:r>
            <a:r>
              <a:rPr lang="en-GB" sz="1100" dirty="0" smtClean="0"/>
              <a:t> Games as a stimulus’ – M. Patterson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27612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3" y="389905"/>
            <a:ext cx="84627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Children then created their own adverts, persuading others to visit their theme park using </a:t>
            </a:r>
            <a:r>
              <a:rPr lang="en-GB" sz="2800" b="1" dirty="0" smtClean="0"/>
              <a:t>iMovie</a:t>
            </a:r>
            <a:r>
              <a:rPr lang="en-GB" sz="2800" dirty="0" smtClean="0"/>
              <a:t>. Adverts included images edited in </a:t>
            </a:r>
            <a:r>
              <a:rPr lang="en-GB" sz="2800" b="1" dirty="0" err="1" smtClean="0"/>
              <a:t>PicCollage</a:t>
            </a:r>
            <a:r>
              <a:rPr lang="en-GB" sz="2800" b="1" dirty="0" smtClean="0"/>
              <a:t>.</a:t>
            </a:r>
            <a:endParaRPr lang="en-GB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7417888" y="1312973"/>
            <a:ext cx="1176828" cy="1505735"/>
            <a:chOff x="7693348" y="548680"/>
            <a:chExt cx="1176828" cy="1505735"/>
          </a:xfrm>
        </p:grpSpPr>
        <p:pic>
          <p:nvPicPr>
            <p:cNvPr id="6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348" y="548680"/>
              <a:ext cx="1126877" cy="1126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716590" y="1685083"/>
              <a:ext cx="11535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err="1" smtClean="0"/>
                <a:t>PicCollage</a:t>
              </a:r>
              <a:endParaRPr lang="en-GB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496696" y="2992862"/>
            <a:ext cx="1243013" cy="1482883"/>
            <a:chOff x="7619969" y="5131723"/>
            <a:chExt cx="1243013" cy="1482883"/>
          </a:xfrm>
        </p:grpSpPr>
        <p:pic>
          <p:nvPicPr>
            <p:cNvPr id="9" name="Picture 2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94"/>
            <a:stretch/>
          </p:blipFill>
          <p:spPr bwMode="auto">
            <a:xfrm>
              <a:off x="7619969" y="5131723"/>
              <a:ext cx="1243013" cy="121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7884310" y="6245274"/>
              <a:ext cx="8460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/>
                <a:t>iMovie</a:t>
              </a:r>
              <a:endParaRPr lang="en-GB" b="1" dirty="0"/>
            </a:p>
          </p:txBody>
        </p:sp>
      </p:grpSp>
      <p:pic>
        <p:nvPicPr>
          <p:cNvPr id="7170" name="Picture 2" descr="F:\Matt BACKUP\2013-14\Literacy\Wreck of the Zanzibar\Theme Park - iPad Week\PicCollge Ed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24" y="1973841"/>
            <a:ext cx="6217469" cy="46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Vertical Scroll 10"/>
          <p:cNvSpPr/>
          <p:nvPr/>
        </p:nvSpPr>
        <p:spPr>
          <a:xfrm>
            <a:off x="6084168" y="4653136"/>
            <a:ext cx="3059832" cy="1982350"/>
          </a:xfrm>
          <a:prstGeom prst="vertic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Examples of the adverts at class blog: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5tanfieldlea.weebly.com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500" y="6578953"/>
            <a:ext cx="9080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‘</a:t>
            </a:r>
            <a:r>
              <a:rPr lang="en-GB" sz="1100" dirty="0" err="1" smtClean="0"/>
              <a:t>iPad</a:t>
            </a:r>
            <a:r>
              <a:rPr lang="en-GB" sz="1100" dirty="0" smtClean="0"/>
              <a:t> Games as a stimulus’ – M. Patterson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14598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3" y="389905"/>
            <a:ext cx="84627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After a lesson looking at up-levelling sentences (with a theme park </a:t>
            </a:r>
            <a:r>
              <a:rPr lang="en-GB" sz="2800" dirty="0" err="1" smtClean="0"/>
              <a:t>erm</a:t>
            </a:r>
            <a:r>
              <a:rPr lang="en-GB" sz="2800" dirty="0" smtClean="0"/>
              <a:t> … theme) we wrote recounts of a trip to a theme park.</a:t>
            </a:r>
            <a:endParaRPr lang="en-GB" sz="2800" dirty="0"/>
          </a:p>
        </p:txBody>
      </p:sp>
      <p:pic>
        <p:nvPicPr>
          <p:cNvPr id="8194" name="Picture 2" descr="F:\Matt BACKUP\2013-14\Literacy\Wreck of the Zanzibar\Theme Park - iPad Week\Theme Park work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5616624" cy="4195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Matt BACKUP\2013-14\Literacy\Wreck of the Zanzibar\Theme Park - iPad Week\Theme Park work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051" y="2151816"/>
            <a:ext cx="3014255" cy="4032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500" y="6578953"/>
            <a:ext cx="9080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‘</a:t>
            </a:r>
            <a:r>
              <a:rPr lang="en-GB" sz="1100" dirty="0" err="1" smtClean="0"/>
              <a:t>iPad</a:t>
            </a:r>
            <a:r>
              <a:rPr lang="en-GB" sz="1100" dirty="0" smtClean="0"/>
              <a:t> Games as a stimulus’ – M. Patterson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90124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2" y="188640"/>
            <a:ext cx="84627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Comparing the work produced at the end of the ‘Theme Park’ week, with work earlier in the term, produced a positive comparison.</a:t>
            </a:r>
            <a:endParaRPr lang="en-GB" sz="2800" dirty="0"/>
          </a:p>
        </p:txBody>
      </p:sp>
      <p:pic>
        <p:nvPicPr>
          <p:cNvPr id="9218" name="Picture 2" descr="F:\Matt BACKUP\2013-14\Literacy\Wreck of the Zanzibar\Theme Park - iPad Week\Impact of wor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 r="7186" b="7139"/>
          <a:stretch/>
        </p:blipFill>
        <p:spPr bwMode="auto">
          <a:xfrm>
            <a:off x="755576" y="1412776"/>
            <a:ext cx="7329104" cy="53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500" y="6578953"/>
            <a:ext cx="9080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‘</a:t>
            </a:r>
            <a:r>
              <a:rPr lang="en-GB" sz="1100" dirty="0" err="1" smtClean="0"/>
              <a:t>iPad</a:t>
            </a:r>
            <a:r>
              <a:rPr lang="en-GB" sz="1100" dirty="0" smtClean="0"/>
              <a:t> Games as a stimulus’ – M. Patterson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85078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4544" y="260647"/>
            <a:ext cx="8229600" cy="1143000"/>
          </a:xfrm>
        </p:spPr>
        <p:txBody>
          <a:bodyPr/>
          <a:lstStyle/>
          <a:p>
            <a:r>
              <a:rPr lang="en-GB" dirty="0" smtClean="0"/>
              <a:t>Digging                             style</a:t>
            </a:r>
            <a:endParaRPr lang="en-GB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3351"/>
            <a:ext cx="35433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293481" y="263351"/>
            <a:ext cx="1194048" cy="1449452"/>
            <a:chOff x="6141220" y="5157192"/>
            <a:chExt cx="1194048" cy="1449452"/>
          </a:xfrm>
        </p:grpSpPr>
        <p:pic>
          <p:nvPicPr>
            <p:cNvPr id="7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1220" y="5157192"/>
              <a:ext cx="1194048" cy="1194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172533" y="6237312"/>
              <a:ext cx="11209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err="1" smtClean="0"/>
                <a:t>Minecraft</a:t>
              </a:r>
              <a:endParaRPr lang="en-GB" b="1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6704547" y="1966764"/>
            <a:ext cx="236144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err="1" smtClean="0"/>
              <a:t>Minecraft</a:t>
            </a:r>
            <a:r>
              <a:rPr lang="en-GB" sz="2800" dirty="0" smtClean="0"/>
              <a:t>, although not played in class (yet) has generated discussion and written work beyond the class room.</a:t>
            </a:r>
            <a:endParaRPr lang="en-GB" sz="28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9" t="14736" r="38055" b="9483"/>
          <a:stretch/>
        </p:blipFill>
        <p:spPr bwMode="auto">
          <a:xfrm>
            <a:off x="36414" y="1327075"/>
            <a:ext cx="4032448" cy="501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9" t="17714" r="38839" b="80799"/>
          <a:stretch/>
        </p:blipFill>
        <p:spPr bwMode="auto">
          <a:xfrm>
            <a:off x="4255616" y="1396731"/>
            <a:ext cx="2229898" cy="38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F:\Matt BACKUP\2013-14\Literacy\Wreck of the Zanzibar\Theme Park - iPad Week\MINECRAF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38" y="1373028"/>
            <a:ext cx="3975137" cy="531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265371" y="1785426"/>
            <a:ext cx="23614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AND</a:t>
            </a:r>
          </a:p>
          <a:p>
            <a:r>
              <a:rPr lang="en-GB" sz="2000" b="1" dirty="0" smtClean="0"/>
              <a:t>&lt;&lt;&lt; All of this</a:t>
            </a:r>
          </a:p>
          <a:p>
            <a:endParaRPr lang="en-GB" sz="2000" dirty="0"/>
          </a:p>
          <a:p>
            <a:r>
              <a:rPr lang="en-GB" sz="2000" b="1" dirty="0" smtClean="0">
                <a:solidFill>
                  <a:srgbClr val="FF0000"/>
                </a:solidFill>
              </a:rPr>
              <a:t>Completed out of school, in the children’s own time.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00" y="6578953"/>
            <a:ext cx="9080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 smtClean="0"/>
              <a:t>‘</a:t>
            </a:r>
            <a:r>
              <a:rPr lang="en-GB" sz="1100" dirty="0" err="1" smtClean="0"/>
              <a:t>iPad</a:t>
            </a:r>
            <a:r>
              <a:rPr lang="en-GB" sz="1100" dirty="0" smtClean="0"/>
              <a:t> Games as a stimulus’ – M. Patterson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31799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mail.durhamlearning.net/owa/attachment.ashx?id=RgAAAAA4ncxt8lawTZJHqZwnDcXsBwBCHwL7u6ghRb2%2fSA3xgBnrAAABR1yvAADOlI7iR%2bMPQIACCBCc1rJoAAAwRek1AAAJ&amp;attcnt=1&amp;attid0=BAAAAAAA&amp;attcid0=C561631D-3CCD-4352-9889-3E7B5203C2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5291"/>
            <a:ext cx="8820472" cy="661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436" y="-171400"/>
            <a:ext cx="8892480" cy="1143000"/>
          </a:xfrm>
        </p:spPr>
        <p:txBody>
          <a:bodyPr>
            <a:noAutofit/>
          </a:bodyPr>
          <a:lstStyle/>
          <a:p>
            <a:r>
              <a:rPr lang="en-GB" sz="3200" b="1" dirty="0" smtClean="0"/>
              <a:t>The potential of computer games in the classroom.</a:t>
            </a:r>
            <a:endParaRPr lang="en-GB" sz="3200" b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414" y="5523646"/>
            <a:ext cx="1143570" cy="1143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500" y="6578953"/>
            <a:ext cx="9080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‘</a:t>
            </a:r>
            <a:r>
              <a:rPr lang="en-GB" sz="1100" dirty="0" err="1" smtClean="0"/>
              <a:t>iPad</a:t>
            </a:r>
            <a:r>
              <a:rPr lang="en-GB" sz="1100" dirty="0" smtClean="0"/>
              <a:t> Games as a stimulus’ – M. Patterson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91113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earpatrol.com/wp-content/uploads/2012/10/ipad-mini-white-gear-patr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229579"/>
            <a:ext cx="8964488" cy="666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xQTEhUUExQVFRUVFRYYFxcVFhUcFxYZGBcWFxocHBYYHCkgGR0lHxcVIjEiJSkrLi4uHB8zODMvNygtLisBCgoKDg0OGxAQGywlICQsLCwsLSwsLC8vLCw0LCwsLCwsLCwsLCwsLDQsLCwsLCwsLCwsLCwsLCwsLCwsLCwsLP/AABEIAIwAjAMBEQACEQEDEQH/xAAcAAABBQEBAQAAAAAAAAAAAAAFAgMEBgcAAQj/xABEEAACAQMBBQQGBgcGBwEAAAABAgMABBEhBQYSMUETIlFhBzJxgZGhFDNCUrHBI2JyktHh8AgVgqLC0iQ0U2N0g7IX/8QAGwEAAQUBAQAAAAAAAAAAAAAAAAEDBAUGAgf/xAA4EQABAwIEAgcIAAYDAQAAAAABAAIDBBEFEiExQVETImFxgaHBBhQykbHR4fAjM0JSYvEVcrI0/9oADAMBAAIRAxEAPwALWhWJSgKEiTPBxDzHKkcLhdsdYqCFplSkoLQkulBaRClWC973Gu2bpqX4UTCU6oyV2dCRdwUJUzdr3DXLtl0z4ghXDTKlpJShKklaEKfbQYXzNPNFgosj8xS2WulwkFaEqRw0qLrlFIhGN1NlJc3PBICY0jLuAzLkkhUGVOfvfCqXGqx1PGMp1ur7BKVshe9wBtoLi/afRR9o7HVLz6JA7kfoY2dmy3G5LOcdOFCNK4gqnimfK48Bbs/Qp9XTQvqImBg/qcbDgNr95RrejdW3EtpBbqUknmYs3FIxWGMBn5k9SoGeWTVTS10zmOlcTpsrT3WEgtLRbuA18FYItxrID6pm8zJIfnnFQTi1U7UHTxXIpIW6Bo+QVS313bS17OWEt2bv2bIxLcLFSysrHXB4WBBz0q5wnEZJyWPVfiNBGIy9gsRrpxHcg1kvfFaFu6y8nwoFvXtGZpxbRN2YCguw5nPmNQB5VErahzTlGiv/AGewgVjhtc89gBxUCGymTVLuQN+tkg+4k1BbUuGxPzW2k9jqd7bZxf8A62+hRW03lkiIW7QFToJU5f4lqdDW8H/NY7FvZWej6zdvL58PFWS5dWi4lIZWxgjkanuILbhZZjS19nboaUppSEnh/oUhvbRdNy362y0vZvo5tnRJBNKwZQw9QaHXlg1A95kV2MOh7fmiJ9H1t9+X95f9tL75L2Ln/iqfkfmmpfR1B0llHt4T+VL77J2JDhNP2/NA9obhlfUmB/aTHzBpwV7uITLsHYfhcfEf6QSXdiYHHdPnmnBXM5FMHB5ODh5oOq1OVOrjuDEFjllPOWQKP2YgQP8AM0lYb2iqM84ZyW7wWnyUrTz1+f4sikOx7dbhrkK3aszOSXYjiYcJIXly0qukxSZ8fRnZWIpWh+fja1+zkhAm7fbLH7Nlbhf/AGS6n8flU2b+BRAcSka3N80O2xfSS7XRY3cCGSKMKrMF0/STEgHB7rY1qxhibDREu5ee5UJ8rjUNjbtYk/RvmnvSvtMrDbxIvG7zGThzjuRqVyT0HE/+U1BwVuQGTt08PyVOfQyVeaGIXJHyVATaVwpB4YdOmXPzrQe/kcEwfYeXLYyD98EP21cyPIs/ZAMF4XCMSHXyBGQR76ZnqGz7ixUvDcFrcId0jbPbyG/anbW5WQZU5/Ee0VEII3WypqqKoZmjN/TvUlWGCGGVPMGla6ylaOGRwuDwUO3ums24ck20h5HXs28RVhTzlmh2K859pfZ4Qu6aLY7fY+itWM6881YrCbLwpSpFr/o9lJs1U842ZfzH41VzNyyELS0j88LT2I/cWcb+uit+0oP40yQDupjZHN+E2VY3n3biSCSW3LW0kas4aJiqnAzhlBwc00+MAXGin0lY90gZJ1gdNRf5cUE3N3ke7jdJdZIwp4vvK2QCR4jFJDIXCxTmKULadwczY8ORRGXnT6qVQtrbKmto+0mjZFwSCcY0GcZB0NXYnYQSDssiaKYPaxzbZjYIpNdPbWhRCVkVYolPUSSnvMM+GJD7qyFOwVFWXHf9/K9AnIp6e/AAnwA2+iXu5eyEEzSySL2jMWds8McagNjA01D/ACrvEYozUCEcE1h0kj6XpnjUjh5eiHbn3ZEbXLjvXdw8r48FOi58uJ/iKj4g5uZodspsDCb5eCnWMMcHbXLuQHd2eeQAY43LFI1HM5wMAknA5DSunSOqwGN+FNiFsLsx+I28gs73n3peS6eSWJ44yqpFnmqLnGehJzk461ZCnMbA21lIwrGoIHPB1v8A1Dh4clCTa0R+2PfpTeRy0bMWo3C+cDv0T8N2jeqwPspC0jdSIquGX+W6/cm57FWPEMo33l/MdaUOOxTU1BHI7pGEtfzHqNj4pUZkGjAN+suh96n+NIbLuM1DNJAHdo0PiD6FSWjEilG5MPhXbDrZSnxMqI3RP2Kc3QvDh7eT14uXmv8ALT41a00lxlPBeM4zQuppyDzse/n4q2WFtxNnoPxqa0XKopXWFua0b0et3Jh4SKfig/hVdWD+IVoMKdemHeUzvlv4to/ZRp2suMnJwqZ5Z6k+Q+NV0k2XQLT0OGGobncbN8ys6vtt320W7Mccgz9XEuEHtx/qNRy979Fex01NRjNt2n0/Cum6G7D2kbtKR2kvDkDUIq5wM9SSTUmGPLuqHE65tQ4NZsL+KnS86eVWrFvLs76RbSxDOWXK4xniXvL62nMDnQADoUZi3UC5Cx6ZLh3H0mZ5DG7MEKqoVzkHIGpI4iBrgDSrOno42ODwbqgrsXklYYcgbz1JPp2LxbefszD9KkEJDAoqoCQ3NS4GSNT56muP+OZmLrnXddjH5GsDWxtuLAan6J62tZYmbsJRGkhy6NGrrxDA4lBOA2ABnWiow6OZ1z9LpKTHpII8jm5iNje2nI6a+SfTZ/E4kld5pB6rSkHh/ZUDhT3AU9DSRxbBQqrFqioGUmw5D14qu707VS1PABxyNqqe373gK5nlEaeoKSSqIyjs/wBKqpZNI3aT4J6IoAVfcOdU8k5cV6dhXs7HA0Om1PL78/oiAGNBoPKmFp2gNFgvaEq6hC9U4oBslBsbpi92eJG7SNzHKORB5+2pDJNdFWYpgsOIXcNHfMHvHqjO7O93Awt7wBG+zL9lv2vD28vZVnBVg9Vy8nxfApqV5024dnMcwtm3CTSc9ONR8F/nTNYf4idwkWpx3lRZtx45doSzzDiiZUZV6F9Q3F5DhXTzqv6IF5JWobib2UrY49CL69nBd6QtkXDWqx2S8KAntEiwpZcaYxjIzzHWklactmpcMqImzF8514E6qdZ35miBaKSJgAGR1IwcY0PIj2U6x1woNTCI3kBwI5gqDKNa6UdXXORQhYvvPtIPezMuqcXD7eEcJPxBq2p7sYAVl67LLK4hKhwRkcqlXVYRY2UlEoSKu73bzfR8RQ96dxp4RjxPn4VEqakRiw3VvheFvrHjTT6qm2Npwku5LyNqzHnmqOR5cV6/hWFx0jdPi5+gU2m1cLqELqELqELqELgaEq8u7ZJ14X59D1B/rpTrH801V0kVbH0cg14HiFd9y/SDBs62itHWSSckkse6muijjOTyAHKpDesbErzeupZKF7mPbtrpxHNWOT0kzH1YIx7WY/gBUkUh5qlOJDg3zUL/APT7rP8Ay8ZH+MUhpu1dDEOY808npH49JbZl80bi+RArk0zhsnG18Z0OiKS7QQHvcSnwZWB/CmLKeBdXG1lx3T1pEix/be7U9qx41LICcSAZUjzxyPtq0jla8aLNTU0kJ1GnNRbG44D4g86eDrKG9mYJzefby2lv2mhdtIx4t4+wczSTSiNt0tHSGeXLwG6zywgbvSSEtJIcsTz1qgkeXm5XsWEYa2liBI1I+Q5fdEE5U0r5g0SqF0uoQuoQuoQuoQuoQupEJradiJ48cnGqn+uhp9jrqLiNC2uhyn4hsf3mj26G8Jmg7F9JYu6x6svIH26EH+dW8E2ZtuIXiuIUJgmJI0PDkeIRNlp5Q07svZxnmjiGnG2CfAcyfgDXL3ZWkpyKPpXhnNbQyKoVRyCgDOug051U76rVNAAsotCEzvDvDFaWklxN6sa+r99j6qj2mhCxTYO0jdwmfADdq6yKowqEniXA6Ary/ZNWFPJmFjuFQ19OI3Zm7H6qoX119KumbnHFongdefvIz7hUGqlzFav2aw4F2dw2sT38ApdQ1vU7SKQvaEKp7R2izSlkJAGi48P51Ia2wsVg6/EXyVRkida2gty/KIWG3gdJBj9YfmK4dHyVtRe0APVqBbtHqEaVgRkEEHqKaWkY9r25mm4SqF0kSyhQSxwB1oAJ2TcszIml7zYBVnam1jJ3V7qfM+2n2MssXiWMPqepHozzPf8AZG9h33Gg+8uh/L4024ZTdaTB673iEX+Juh9D4ry8m+jXMdwvqseFwPn8tfdUmGTKQVQe1mHB1pm7P/8AQ2+fotDtrdpWVYxxF/Vx1z+VWpcALleaNY5zsoGq0HdrczsHWaSQmReSqMKMjGpOp5+VQpajMLAK7pqDonB7jqj902WPlpUZWKHbV2nFbxmWZwkakAseQycChCpHpC2Eu2LdDZ3SO0JZhGrqUkJHXByrDGh8zQhY9u5tx9nm8hljbMsLRMjaFJVPcY+zLfGlBINwuXsa8WcErZEHDEPE6n31GeblbrCoOipm8zqVKd8UinuflKVHN40ll3HNc2cniKRPkAixQu42AJHVIVYyyNwoi68Tew8gOp5CnWPcdFl8Ww2jhj6QEtPADW57uC83s3DvdngNcRdw4/SIeJAT0JHI+2nllkCsr54jlTp1B5GuXNBU2jrpqV14zpxHAo8m3Y+DiOQ33fP2+FNGM3Wobj9OYc5HW/t/PJAb6+aU5bl0A5CnWtA2WXra6WqfmedOA4BSF2Fcdks5hkWFmCiVlYRknl3scvOlKjRR9I8NuBfnsjGzNl9iSxfJIwQBp/OmHPzLZ4dhXuRMjn3NrWA0/Kk3g7WJ0xrjiX2jWuozbRS6xoqqZ8VtbXHeNVrPoHTtbYztqU/QqfMan2acNTHyZmBq8whpskz389vVajPLwjz6UypqHZoQs89O0/Ds0r9+aNfhxN/poQvnqB2DAoSGB0K5yD5Y1oQp+1ZLmRk+k9qWIARpg3EVz95tWFC6Y3M4N5qwRN08OVRl6HE4Hq8k0xyaVMk3fde0i6TrS6CksnnSnKAFfPQVAj3t1I2OOKKNUz04yxYj90D30+waLG4xIXVFjwC0X0obZktNnSyRKrOeFO+AVUOeEkg6HnXRNlWMaXuDRxXzRu/u1NfTCKIoJHZ+62hGFLkkAd1emfGlQ5jmmzhZKsty72W7azWE9up74OOFBp3mbkF1GtC5Tm61x9Du+0khhl7LOY5h63C2CEB+34ZHOkunHRltieK+s9oWMc8LxSqDHIhVlI6EfiKVNr5WhJCmMniMbunF97gJANMOFnLa4bUumpG5txp8tk5G+CD4VypzHZXArQP7P18UN9bjkrxuvv41PyCVJWCqY+imcwcCQtaZs6mhModLcknQ4FCED3W3gh2iohukjaePVeNVKyYGOIA8m8vOmYpc2h3VriOHGA52fCfJe7/7dbZtqZoLYMc8PEFUJFnkzgDJ8h86eVUsW3v2HdoLW8vnZprx2PA3NETsyufDPH6oGgFIdlIpP57O8fVRUOtR1tWGxuvEpUjd0ukTq6hCmbvbwybOuhcovGjLwTIDglc5yD4inGO4LO4zSOJ6Zu3H7rddnb9bOvISGmhKMuHSUqDjqGRqdVAguy7+2hZm2TYxgOMG4kykZH6gwXkX90ctTVbVYpBTnKTc8h6qVHTSS68O1Btgbt3lveTX63cUs0gYyRvEwRwdccQclcYGDg4xUaHGmyX6lvH8Jx1CW21RzZW0NmS3HbXVrFbXfr8T8JRyPtJIcBiPMBvKrOnqI5xmZ+VHmiki6rtvJR9/vSpBDG0dq4mncFVEZyqE/aZhpp0A51ITTWlxDW6lYvZwcCAHU8z7TUdxuVtaKn6CEMO/FPikUpXP0GZ+nXnh2SE/vj+NPt2WMxH/AOp/etkuWwprpQkNoQsTjkKkMpIYHII5gjkQarFvyARYrYtx98FvF7GcKJgOuOGUDqB4+IqZFLm0O6yuI4cYDnZ8P0Va/tE2/wDw1pN/07jB9jrn/QKeOyroX5JGuPAhZQqa4phbtrOtZIFCbGhTgGaRPgEmwUkxDGKS6lmEZbJrsfHGOtF0x0J/q2Vr3E3MifF3NGCG1ijI0x99h1J6Dp79KPE8ScCYYztufRZd7IZpelY2zeA9StHrPJ5ehsZI8DXcbsrgUhF1VdoWKTRmORQysNR4HxHganxSuicHN3XT2Ne3K5Zr/c/YSPFgZQ+tjVlOqn3j5g1qI5+mYHjipuFU8eUgABw0J49h8fqvZY8eyuwrSWPLsm6VNK/f2fYeK6v36BIl97M/+w0+3ZYmvcHVLyOa1a/GFx510oigUIWI1WL0BP28cmDKgbERUl1+xroc9NetKAdwuHvZfI7jw5q67QvztrZ0lm3Ct2vC8eThZShzp4MRkEedTIpc2h3WXxHDjAc7NW/RZhCjAcMilXTuurDBVhoQRXDhYrU0E4mp2v8AA968aLNCfdCCbp+JQBXJUmNoaNEuhOKPfn9G+OfCfwpW7qJXE9A8Dex+is+wd7vocn0WYEwcCPDIupRHUEAjquSRkcsVR1GH+8s6aP4rkEczdYyKfozkO3BaLa3KSKHjZXU8mU5B99UD2OYcrhYqeHBwuE7XKVApkwxHgSKnbLsG4Wf7duBJdSMuCqhY8jqV4i3wzj41o6GMsgAPHVWOEtJdJJwNgPC9/qoRFS1ckXFlHlj4QTnQAmlGqiSx5Gl19ACVrn9nzZpSwknbncTE8vsp3R8+OpS87e4ucXHirxtPXPtoXKGUIWR7A2LLdyiKIa82Y+qi+J/h1quYwuNgtxU1LKdmd/h2q97a2x/dSwQW8SSQuC8juQfpHIMBjOOY18wKkOd0dgNlSQQGvc+SR1nDYclWdt7s3MKi7WHsYyeIIhJe310z4eORy5U06MjrAKxpq2KQ9A52Y7XOzv3zUtoo9rJrwx36LodAtyoHXwb+vY412fvTbCcOeSNY3HX/ABP2VBuIGRijgqykhgRqCPGhXzXh7Q5uoKTHzx40hTjXW3VlsNzrhxxMBEDy4/W/dGtc3UCfF6eLRvWPZ90Xttxoh9ZI7+IACj8zS3VTLjUjvhaB5/ZVfbmyAhEbcRazBK49aW0Y8x4tEc5HUVF/lSn+1/k78qmbY2/x+n4SIdn3Ns3aWsmVYA5j9Vx0LIdD+NErI5RllF/3gpfu729aPbsR/Z3pBZCFu4GX/uRg/OM6j3E1VzYODrE7wP3QJ3N+MJG1N4BeTSpalhEqgtIAQzs/dSNM+rxN9rwBx40/7p0bml2pcbAcO0nu5Lg1Bc3K3Sw1P0AU5vRxwRqsU2qqAQy6E41wRy1z0q2Lrm6tKPGBDG2NzNALafZVbauyJbdsSrjPI81PsNLdaCnq4qgXjP3QDa5Z+CCMFpJmCqBzOSAB7zinYhc3VPj9Z0cQhbu7fu/K+n9h7NWztIYF17KNUz4kDU+85p9Y1InXKmhCGUIWSWW3pooJYI2CpKRxEDvY1BHFzwdPn41Xh5AsFtpKSOWVsjtbfJXDcbYsEDQSXMimab/lYtWCdeIgcunhj28nomgWLvBVWIVL5A5kLeqPiPNHLR5LJ7mbaF5HIki4ES5PEfBYz6ummBnOda7F23LioThHO1jKdhBHH7lUO+3Ru7aFLnhKj1iFzxw65Un5a/GmHRuAzK8ixCGZ5iPnseaIOibXjweGO/jXQ8luFHj4MMf10ca7P3poOdh7ucR+bT9lO2Hu4lsNRxS/aYjkfADpXBVfWV76k8m8B90ZLUigryhCE7w7H7dVZG7OeIlopMcieanxRuRFI5rXtLXC4KTW9xuqdYyPEzRrERw6yWo9eLnmS3/6kR58I1HyqK5xj6sx7nc+x3I9vFS6eoLNhpxHLtHZ2KVLtRHAEBWV3zwrnAXh9ZpM+oq9c0rwIxmfoPr2DtU59UzL1dSeH3Vk3P2GEAlOoyWUkYMjsMGUjoMd1B0XPjXULHXMj9zpb+0cu/mqp7s37uf3ZWyn1ygW+W1re2tma5AZSCFj+07Y0C+Ht6V0xpcdF02Z0Ls7TYhVX0G7qNPM20p1wi5WAHq2oLDyUaDxJPhUwCwso1TUPqJDI/crbL1tAPOlTCh0IQqVcEihCw+qxegIvuptNLa6jmkQuqZ0HMZ0z7snSu43BrrlRK2B00JYzS6tWyVhtl/vS9/STXDl4YlAyMnJOvMgEa8gMeNPNAb13cVVymSY+6QaBu5XQJNe3s5truQ20iDtpCCojUgkRgHTiGvhoTmjV7jlOiR3R09O3pYxnB0HPt7kE3o2PDBwXFncK8TMQvC3fjdMZx1I5HPT303IwN1aVOoqqSW8U7etbluO1WPZm8D30XCoQXsYyFY8K3KjoGHqP8acYRJod1U11E6mOdmrD5IJab/WpZo5+O2lUkMko9UjQjiGlKYiFAEoKsFrtSGT6uWN8/ddT8s02QRuu7g7KZikSqFtPZMc4AkXJXVWGQ6HxVxqp9lLwsUhCHWe7xWRmmkEqaaGNVeTGo7Z1+sA6DA880wyniYbtG2wvoO4cF0XOO/73opf71W8P1k0S/4wT8BrT4YSuS4BUzbXpZQHgtIjK5OAzAhcnQYXmxzjTSnWwnimnSjgnd3PRtebQmF1tZ2SPThiOjsOfDgfVr86fDQNAmSSd1tsDRxIqRqAqgBVUYAA5AUqRR5HJOTQhRbuXAwOZoQh9CFiVVi9AXUIRmDbkjQLZyFexMiYdh3ohnXhPQa+6uw8kZSoUlK1shnZ8VjpwKum8+3P7vaO1jtUa0MZ4g5+v4uZDDljz55p978mltFU0tN74HSuf17/AC/fJZm2MkhQuTyBJwOgydTioq0QBtqbr2OQqQykgg5BGhBHUGhBAIsVdLbZljtsgXatFeKuO0iIUzKOuCMFh4EVNilzaHdZXEcOMBzs+H6IVf8AoJ1PY3vsWWHl7WRj/wDNPKqQ9vQztNPqriI/syyL+VFkXSG9Fm2xzmAH/lPSWCW5S4/QxfyfW3UIzzy8j/lrSpEd2X6DLdDm4unl/ViQRj3sxYn3YoQtE3e3bs7If8NbIjffPef9860IRK6u/H3AUIUF7xumlCE327eNCEl3J50ISaELEarF6AuoQuoQlyTMwUMzMEXCgknhGeQzyFFyVw1jWkkC190ihdrqEJUchUhlJVlIII0II6g0BIQCLHZbpu1fPcWcU0mC5GCQMZwccvdVhGSW3KxVbE2KZzG7KeK7UVdQhdQhdQhdQhQr5eRoQotCF1CF1CF1CF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8575" y="-800100"/>
            <a:ext cx="16668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12" descr="data:image/jpeg;base64,/9j/4AAQSkZJRgABAQAAAQABAAD/2wCEAAkGBhAQEBIREBQVFRQSFRUQFxUVGBUXDxQUFxUYFBQQFBQXHCYfFyUjGhUVIDshJCcpLCwtFx8xNTAqNSYrLCkBCQoKDgwOGg8PGiolHSQpLCwtLDIvLCwqLCwsKSwsLCwpLywsLCwsKSwsKSopLCwsLCksKSwsLCksLCktLCwpLP/AABEIAKAAoAMBIgACEQEDEQH/xAAcAAACAwEBAQEAAAAAAAAAAAAEBQIDBgcBAAj/xABCEAABAgMEBgYGCAUFAQAAAAABAgMABBEFEiExBhMiQVFhMnGBkaGxBxRSwdHhFTNCU2JygqIWI2OSwjRDc+LwJP/EABkBAAIDAQAAAAAAAAAAAAAAAAMEAAECBf/EACsRAAICAQMEAQMDBQAAAAAAAAABAhEDBBIhEzFBUSIUYYEyscEjUnHh8f/aAAwDAQACEQMRAD8A7e66lKSpRACQSScAAMyTHOtI/SUtRLclgkYa1Qqo/kSchzPhFfpJ0mK3PU2zsooXafaVmlvqAoes8oxaBHD12ulGXTx/liWfO09sT6emX3zV51xdfaUSOwZDugVUjhDaUZCq13UgpUmmmUcfqTly2Lpt8mcTJRMSMPkyaeEXJkUcItykbpiRqQwjx+Qyge2bQdafUhCqJFKCg3isE2FNLev6w1u3aYAZ3q5dQg88eSOLe2q4GJaeccfUbVEWpDEQULOhhqAMRHorCXXaFdxWbMHCKXLNFcoNMwvj4CGMmwFoClYk184PHP1HSNqVmYmLPygZUhGydkEHdA0xZ6AkkCJJz7kaZkVSMRMjGhVKp4QuUIF1JA3ITuyWMWy9pTMsQWHnG6eyohPanI9ohkGQRUxU9KpO6DQ1Diyt7Njol6VlFSWZ8DHAPJFKf8iR5ju3x05CwQCDUHEEZEbiDH54VKpBqBHQfRjpQSoyTprgVNE5gDFTXvHbyjs6PXOctk/wxrDnbe2RhC6p51x1RxcWpw/qJNPGkAT9s6l1SLlaUxrTMVypEZG3WBmvwMA2mgvOqcbxSqlDlkKHOE8OmeTK+pF1+QmHBFz/AKi4NRotO+sazC7cub61re5D2YdzTNxBVWtIyeik83K63Xm7fuXczW7erl+YQ7ndKZVTakpcqTT7KuPVAM+nlDI1CLr8+jOXC1J9NcEkzvLxghM3y8YQJtlj2vAw5SgwjkWSHdNfgWkpx/UqMvpCqsws8QnyEMdEkVLv6P8AKFtvD/6FdSfKC9G7QbZ1msNL12mBOV6uXWI7E056VLzS/g7E05aWl3pfwaK0HdU0ped2mGW+mcJBpN/T/d/1gq17ZYcYWhCqqNKCh4iMzC+n0cJRvJHm/ugel0sZRvJHm/ujoPqXPw+cHymygJzzgT1pPGKXNIJds3VroRuofhCGGPy+BzIRbfxQ2v1it1q8KcYDkbbYdvXFVpSuB31p5Ra/ajTaStaqAZmhhh/2vubp3tfcibO/F4fOMI5pDidj93yjXnS2T+8/ar4Rz1yVXU4Q1p9NF31I/uOafSqV74/uaGUtG+gKu0rXfz6on6xXdCmTnENoCVmhFcOsxam1Wva8DC09O1J7Yur+4jlwTU2oxdWXz03cQpVK03VpC2y9KyzNMOhNLjqFHa+zeAUMvZJiVoT7a21JSak5Ch4xnX2FcI6OiwRq5rmxvTadONzjzf3K2I0dmfVp7fOKJSLXOkY6Ky0+x05YrXc8tb7H6vdAIh1Ifa7PfDWS6YgOTNbboLjxUkrMmI6KiIojAQllxfU1zVfnv/wBq9J1K59+BrpD/qFdSfKF4jQ2N9Snt84tnvs9vug0HsSh64GcePbBRvwZwR7DkRMRreE2jqMtbn16uoeUBmImE9No+hPduvj1/s52n0nRluu/wPdFM3epH+UH29/p3OoeYjIGL7N+tT1+4wV6TfmU78rwZy6W8nVv06/wBmGRhuqFK4fzY9lDeLJvsVznTPZ5QMY08v0B2wttzJHWfdA4z5oJKPFiprpCPJmPWukI8mYL5BPsTln1cYg7aYvHbT3iLJqW1TKl3sQKAUzUcAM+JjptkaGS7ck20plkvBqhcWgKIcKekqo2qE8d0bhFT5MzlKHBgrHmgQtSlC6Ak1qLtMcawwatlgGoebr+dPxhHozoy7NPPSqXAllO0pSkkBYSugCa9G9nG200s2UEshlplhDz77cuChKLwBVtKBoDkM4p6dNu2RahpcIXJ0ja+/b/ALkfGEgmpX7xv+8fGNfp5Ysq1JlLMuylx1bbCFBCQsFSgKg04CGlt6Hyzkq4000y2oouhzVpKk0pVWFDWgO/fEWmS7Mj1En4MpJ2rLISEl1sEEihWmox64Gte3Wdi482elWiknhT3w/9HOjjBkG1PsNLK1LUFLQC7S8QAbw5cY90AsiVelS44w2ouPPKBU2kgJv0SkEjAAboi0qu7J9Q/RjxbqfvUd6YkLeT96jvTDeY0zkELUj6LSbqlJrRsVumlQNVDH0eyMrMtTTzku1tTKylK0JVcRdSQ2CRhSvKNfTxM/USMgbSZ+8R/cILYnZUpF5xuv5x8YbWpplZrD7rP0c0vVqKLydSEqpvA1Z84noJ6pNuTrhlmwkutLQhSErS2kggoBu0GVcBEeBeyLUP0JzNyn3jf94+MVrtCXQLyHG7wy2gffHQpFmSdmZiX9TZGoDZv6tspWFgnAXcKU4nOFdk2ZK/Ss81qWVI1TLqE3EFCT0VBIoQnFQyiLT15Zbzt+EYo6R/1U96YuVarH3qP7hGr+lpW8hgyEr60XLqmKs7CM74c1d1SstjAxcLJlm7ZLZZaLb8rfSktouBba6EpTSgJCT3xqWLd3ZiOWuyRjhbbQFA6jvEUTFpsrpecQafiEbfSyelZFbYFntu3wVVS22E4KopJGrONKGvOMk/pVKpnEzHqAS1qi0ppSUBKlVvBxNW7oIw3RnoJGnnYDLTMrfTVaKfm5QS6JZdQ2pKiMdlVTTjHQ9GkyE9LpfTKsJqpSSkttkpKTTEhI3UPbHOLethpyZbS1LBhbAcZeu3QhdDStEpFMQc+PKKlh8pmoZvDSCbPl9fNyrJ6KVesucLjeIr1nyjd2vpall6VZF2r6tsuEpS22BUqqaCtcI5rL225JPreShC0uIDRvXtgVqRgRmYA0ktVybcDyqCiQkBN66ADWovEnfBcSqKoFmk9zOvSuk2tnVy7VxTbbQdU4FV2yaBAIN3LyMAWw7rrVkmdzCHJpXCp2EV7vGOcaNaYOSl66hKtZRJUsKpVNaAEEcTBStMX0zTkxRF55sM5GjaRQi6CeW+CA7N5pS7rZ2zmMxrVTKhybTsnvJ7ojp1pIqVEsQpaAp8FZTS8ppGK0gc6iMPNaZP+tImylF5LZYAoq6kKrtCprXEwwtKzJ21dSCWgUIUoAXhgQFKUonAYJEQlnQpm2AZVTwChVlboCqVA1d5NaHmIX6CG5ZssN5QV034qUYTzsnajjZlyJZIUgS4osgqvpSpIbKjRRKE1oNxMTs1i02UMNJEqaNobSgrOsIUKoWUVvCoSeUQuwRXpAtMEH1DIU6MxvI58hDP0azClSzzisFOTLqyNwJoSMcc8MeERS/aiv5lyV6CF0UVJISsquKN4gpvXTnwhbZ0jaUnKOFCpcN3lulypKgSqiqDeK8sscohRldJrImVzsyoMvFKnVEENLUCOIIjS+igqaVNocSpKqs7KgUqH1lKpOWYhii0LTWxrKyt0EpLhUpJKmiCvA9W4b4ol7KtNubdeHqxW+tLakXyUhaGytKDQ1SblVUMQhpGdIVKn3ZRSQEoZS8lWN8kkAggEgZ7oTysq1LWylLSAhL8qtRArQrDhUpWPG7AabOtMvieHq1XWksJoo3CFFNxQrjWqkZ4bQ4xGakrSVMtzSvVgthLiAkLO2kKuuKu1vEJUaEjKhiEHloS0g3Ntaxs6+Zd1qHAMltBOaq1SKUwAocYH0nmQ3PWa8D/ALi5dWBycSAMSONe+FNvylpBbD0wGG/VnVEHaAKikEpJO67TEd8Zy29NH5oNtqS2Li0vgpCqgpyxKiIhGzpGl+kjkjLh5tCV7YQoKKgACDRWyeNO+OYaSadOTzLbLjbaShV8KSV3jgU0oTQYHwgm39Nn5poyykN/zCMUhVRQ1vYqPCEMzZdxlSsyClRJzpl74pyS4ZdN9jb+ia1ynXS5BIJDwpSgwCF13+xlzhdpjJaq0XTSiZhAeH5hsr8RGf0btNyVdD7dK3VJorokHjiP/CDrX0ldn3GlKShIZvbSQravUqnEnhFTXxJB8osEsFiFrlhgKIFadZhzKQwQwk4kQl1HEdeNSM+LHTcu0w8eusVNaPAmm13mHdpbF27hWvuimUmVXxj5RpZJVaMvHG6YptGwktIv0VQKTU1JomuJpDtnS0MhzULUgqSWwUp2ghQ21Ir0SMcc8MIvmyVoKTiCKEcoyarMcSSBQjcSTWnPCDYclr5AcuOn8TWsaaBsC46SpKy6Futl51LhRq76VuVIN3CPWtNrqm1JdTebDaQ4ZdsvENouICnCmpwJjGGVcGFB3n4R4ZdzgO8/CD3H2BqXo2i9PnUjZeKipLTa1KaGsWGybq1rFFKIvHfwgRWkLSmtSpdUa1UyoFraU4ompKqVpQ0pwAjMIlHSaUT3n4Rb9GPcE95+ETdH2TbL0aWW0wKWVsh0pbUt03blT/MwUbyaVrwNaQV/HqyvWFxIUHA7eDCKrUGy0FKFMaJURjGQ+i3uCe8/CPPox7gnvPwit0PZe2Xo0f8AFCENtobUKNPa9salOwq8CcSMRgMPwiCv406X80bWuorUIvo1/wBaG1U2QSSac4yX0c9wT3n4R59HvcE95+EXuh7K2y9GymNOlOhSXn1LSV60At0uqpQ3SBUDPDLExlEyCX3HVprdKzQ4jPE4ddYH+jnThRPXU4eEdDsmwGm20i7kOJr1wvmzRguA+HE5vkyUhZCUGtMeeMWWqyFJA41EbNVlM+z4mFNtSDaQig47zyhRZt0ht4dsTDpsyppj3wamVCBQQ2blk3hhEZphPCGHksXWNIlKQzahZKQwQ+kYEwvIPEqtJi9dxpSvuiFnWbecSL2dd3Lri6YdCqU5+6LrMWA4knn5RLaiXSchimwfx/t+ce/wyk/b/b84PTNo4xcmbRx84X3SDOMTKT9hpS4Re4buXXF1naLpdvbdLtPs1zrz5Q1nJFxxZWgVBpjUDdBFnD1e9rdm9Sm+tK1y6xG+o64YPYgIaGpRtaytN1ynjeiQsRHHw+cOF2k0sXUnE8jFIjG+T7l0kZMvp9jx+UObNsFLzQcrdrXClcjTOohYqx3vZ8RGmsRQbYSheCgVYZ5mDZYyirBxkpOrA1aKp9v9vzgWc0dS2gqvVpuu098aFU4jj4QDakyktKAPDzEBU5WFpGXMunhGg9eoOj4/KEiotVarXteBgkluMp7Rkqf/AA+PygSab19Ps3a8617uEVoeCxeTkYkiZSit40rG8MY71ZWWctjoCmLP1YK71abqU5Z1hRNTXLxh1aVoNltQB8DxjNTD6eMNTjHd8RSEpV8hjKRa50jCyWj13pGB7eQu7gZpgqT6Qgaw/t/p/wAoZv8AQMCk6dBY9rC0xamEiYdpgTVGkxtJdAdsB27/ALf6v8YqTDCzftdnvgXbk2JZPpj/ANuhqIKtT6lfZ5iM6Iv9RBqY8hWYgYbzZ+pGqFsWDpu7GqoFnOgYBVFaoXURgrMJVQ6VFaoNF0DkrLLM+qT2+cQn93bFKoYWLmv9PvjMuPkair+Ihm+iYTvR0R6FE9Gseb7FTwfcz8tDaWkkKAKhU9sUzFjqYecZWdppamzh7KiK9ufbBDb9zZpWkEm/QKC9limg10MK59mXmY916iKEwNOTvRw47+rlErOXrXEoyvVxz3VygdcWzd80i9MDi1Xva8BD9Ng/j/b84Qiz/wAXh84qMos1KLQxlJ5wpBJ8oaWbNr2seHDnGdExq9mlab8vCGFm2j0tnhv6+UYlEtPwP3HlLBSo1BioSiOHnATtqXUk3a05/KBxpH/T/d/1gai/Bd0SMLpuZUFEA4YQxMBzEleUTWnZ84JGvJcr8BujjYeLms2roTTdSt6uXUIMtqRbbYWtAooAUOPECALJe9Xv4Xr1OVKV6+MWWvbF9labtKgY1rvHKKablx2K8cmdM2vj5QaYWGGZg0gSGkjINqbClJqcePGPnmg19WKVz7Ms+uBpa1dWgJu1pXGtM+yPVz+t+zSnOufZygFSvnsHTjXHci7NL4wrnJhXGD3YhZVnmYmmGRjrHUJP5bwKj/aDBYRVg5ydG99K+iZS5680KpVRLwH2VDBLnURQHmBxjmji9ox+n3WkqSUqAKVAggioIOBBG+OUaX+iBd5TtnkEHEsKNCP+NZzHI98O5MXO5CWPLxtZzYya3egK0zxAzy8jBllWc606laxRIrU1B3UghizZmWKw+y62cOkhQTvyVSh7DEnp7ZMJycl8RyKjW4dIn0cYSJYVwgdM5FiZ2MKFdi3OwWal13zhw8oMsqScN6g4bxzgN+c2jDCxp6l/9Pvg8I7mosFOe1bkEzVmu3Ds+I4wuFlPez4iHL1o7JgUT8Vlh03USseTerZb6uvh4iIGXXw8oiZ+IGfhfaw288dSU574EmTVJAzj6ena07fdAZm4IospyKjLq4QyLCuELzNQaZyNOzKaPFMK4R82q5W9hWIGbi1qyJuZKQww65zShV3tUdkd8RRb4I5Jclb06gCpMdJ9Emi5/wBe4CAQUsgihIOCnac8h28op0S9D1CHbRINMQwk1TX+orf+Ud+6OpoQEgAAAAUAGAAGQAhvFhrliuXNapH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8575" y="-914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5" descr="data:image/jpeg;base64,/9j/4AAQSkZJRgABAQAAAQABAAD/2wCEAAkGBxQTEhQUEhQUFBUUFRcVFBcVFBQUFBUUFBQWFxQUFBUYHCggGBolHBQUITEhJSkrLi4uFx8zODMsNygtLisBCgoKDg0OGhAQGiwkHCQsLCwsLCwsLCwsLCwsLCwsLCwsLCwsLCwsLCwsLCwsLCwsLCwsLCwsLCwsLCwsLCwsLP/AABEIAOEA4QMBEQACEQEDEQH/xAAbAAACAgMBAAAAAAAAAAAAAAAAAQUHAgQGA//EAEsQAAEDAQEJCgkJCAIDAAAAAAEAAgMRBAUGEiExUWFxkQcTFEFSU3KBwdEVFiIyNKGisbMXIyQzQnOSk9I1Q2KCssLh8CWjVIPD/8QAHAEBAAIDAQEBAAAAAAAAAAAAAAEEAwUGAgcI/8QAOhEAAQIDAgoJAwQDAQEAAAAAAAECAwQRBVESExUhMVJxobHRFDIzNEFhgZHBIlPhBiRC8BYj8XJi/9oADAMBAAIRAxEAPwCw4V8jcbY2AFjJGApRFVaA2I4Fs5eSV3gYnPPdtmW0ZZ5iWIZcGWXJ6EYwfB0yegxgcGTJ6DGBwZMnoMYHB0yegxgcHTJ6DGBwdMnoMYHB0yegxgcHTJ6DGBwdMnoMYHB0yegxhtWKOgK3lkwMSxyXqYIrqqhsrbmIi7q2YOcDTi7StfNwsNyL5HlxpcBGYKr0c80DgAzDYnRxQfABmGxOjk0DgIzBOjihi6wjMF5WXIoak1ipxDYq0SAqEUNGRoHEFUVFQ8iFMwUZwOgzBCRYIzDYgN2ArlHG9Q9cOuILzSgN2zRZ1tJKVRfqcYnu8ENkzALbLNwoKUMWAqnmbaqzraRNCHpIAuHaFjy2txOIFw7Qoy264YgfDdCZbdqjEBw7QmW3XDEBw7QmW3aoxAcO0Jlt2qMQHDdCZbdcMQHDdCZbdcMQHDdCZbdcMQHDdCZbdqjEBw3QmW3XDEG7c6bCB0FdLYU2szDe5U0L8FaOzBVDcW9MBCXct+9vaKZW19ZWrnpjFvRPIxvdRSON2dCpdOW484YhdjQnTluGGHhnQnTluGGMXa0J05bhhmTbsaF6Sd8hhnu23NcsiR2PJwjVtkAOMKvGhIudCFIkSU/3IqVDyegeoFQw1IqbLpKCnGfcuXwaqb827I1GNwnogXQbj5aK7FmMFMFDwjangXLWuertJkRKCqvBIIAQBVAOqEAgCqAKoAQBVAFUAVQErcbI7WPcu3/S3YxNqcCjNaUJFdSVTk77nUlZ0P7nLRWr2jdnyYIq5yC3xawxVGHoTUMJABdxoKgZEFTJkylFoKm5BbOIqwyL4KekcatsAri41jelHEGvBNjpsXhUB7YSgip6tkq46MWxc4raNOi8SXsxxLCxaKqkqhkXLE5aqTQVV5JCqAKoB1QBVAFUAVQBVAFUAVQBVCAqgCqAlriHE7WPcu2/S3YxNvwUZvShJLqSocdfm6kzPu/7nLR2p2jdnyVoy5zn8JawxVHhIKjEiCot8QVGCgECgMmPUoKmU81QvSrUmpoPloQV6RKoSb2GFjIqZ2F9StBFQ6RCchOJUVMlD0XgAgCqAEAVQBVAFUAIAQAgHVCBVQkKoB1Qglrh5Hax7l236W7GJt+CjN9ZCTXUFM4m/g/PM+7/ALnLSWn2jdnyVI/WOdDtK1hhqBepFTHDQipmJNqgmob4gqMvQVASIKic9STU0LS9ZWnpFPPhWn/dqnBBN3PK5uKdK0n4ci17tJlPSq8gKoAqgCqAEAVQDqgCqASAaAEAIAqgBAS9wvNdrHuXa/pfsYm34NfOdZCUXUFM4O/99J4/u/7nLS2n2ibCnMr9SHNYfWtaV6iw0FR74gqZF+JCajw1AqMvQmpgX5K/7qUnmonuxIhJo2h6ytPSGphrIejqLnuXMRUOnaT0T8SoOTOZUM8NRQDw1FAGGlAGGlAGGlAGGlAGGlAGGlAGGlAPDShAYaUJDDShAYSUAYSUBNXAPkv1j3LtP0x2MTb8GvnOshKrpymcBuh/Xx/df3uWltPtG7ClM9ZNhygfjWuKw3FAMvQGQeoJqYh2xSQMFCTIOxKAJxUg0bSsrT2hp4ZWQ9Fo2C5UXI9p/etitkSa6Wb3czbdIiX8CdhuTDTzPaf3rGtiSP297uZPSYt/A9PBEPI9p/eoyHI/b3u5jpMW/gHgiHke0/vTIcj9ve7mOkxb+AeCIeR7T+9MhyP297uY6TFv4B4Ih5HtP70yHI/b3u5jpMW/gHgiHke0/vTIcj9ve7mOkxb+AeCIeR7Tu9MhyP297uY6TFv4B4Ih5HtP70yHI/b3u5jpMW/gHgiHke0/vTIcj9ve7mOkxb+AeCIeR7T+9MhyP297uY6TFv4B4Jh5HtP70yHI/b3u5jpMW/gHgiHke0/vTIcj9ve7mOkxb+AeCYeR7T+9MhyH297uY6TFv4B4Ji5HtO70yHIfb3u5jpMW/gPwTFyPad3pkOQ+3vdzHSYt/A97NZWx1wBSuXGT7yrstJwZZFbBbRF81XiqmN8Rz+seysngjrpXCgncHSswnAYIOG9uKpNPJIzlYIstDirV6b1+DG6E1y1VDT8ULHzR/Nm/WsXQJfV3rzPPR4d3EfijZOaP5sv60yfL6u9eYxEO7iYi86x8z/2zfrToEDV3rzHR4d3Ey8UbJzR/Nl/WmT5fV3rzGIh3cQ8UbJzR/Ml/WnQJfV3rzGIh3cQ8UrJzR/Nl/WmT5fV3rzGIh3cQ8UbJzR/Nl/WnQJfV3rzGIh3cTF96Vkp9UfzZv1p0CX1d68xiId3EiLbezZRki/7Jf1KegwNXevMnEsuI7xcs3Nn8yX9S9dDg3b15k4llx0dgVkyE/DkQHogBACAEAIAQAgBACAEAIAQAgBACAEAIAQAgBACAEAIAQGMmRAQd0EBGICDsd/EY/dP2tWfo63m3bY8Rf5JvJiLdAjp9TJtavXRlvMiWHE103mZ3QI+Zk2tToy3jIcTXTebdx78WWiZsIie0uwsZLaDBaXcWpeHwValaleZsx8CGr1ci0OnWE1gIDlbp37MhlfGYnuLDQkFtDqV6HIue1HIuk1Ee2IUGIsNzVqhq/KHHzMm1q95Ofehiy7B1V3D+UGPmZNrUyc+9CMvQdVdwDdBj5mTa1MnPvQZeg6q7g+UGPmZNrUyc+9Bl6DqruD5QY+Zk2tTJz70GXoOqu4PlBj5mTa1MnPvQZeg6q7g+UGPmZNrUyc+9Bl6DqruGN0CPmZNrUyc+9CMvwdVdwHdAj5mTa1MnPvQnL8HVXcA3QI+Zk2tTJz70GX4Oqu4PlAi5mTa1MnPvQZfg6q7g+UCPmZNrUyc+9CMvwdVdwfKBHzMm1qZOfegy/B1V3B8oEfMybWpk596DL8HVXcHygR8zJtamTn3oMvwdVdw/H+PmZNrUyc+9Bl+DqruDx/j5mTa1MnPvQZfg6q7g8f4+Zk2tTJz70GX4Oqu4PH+PmZNrUyc+9Bl+DqruE+/6On1Mm1qjJz70GX4Oqu4iLbfxGf3Um1q8rIvTxQypbUJf4ruI7x1j5p+1q89Cdee8rw9VTlrKsqH0uGSTF7LSDCEkxeR6dDqk+G5YI/UNXavdnenFC2FSOTBAVVfOz6VN0+wLpJRP9LdhwNqu/eRNvwZWC9meZgkYGlprSrgMhIOLqURZuFDdgu0nuXsuYjw0iMRKL5mz4mWnkt/GFj6fAv3GbIc5cnuHiZaeS38YTp8C9fYZDnLk9xC8y08ln42p0+BevsMiTlye4eJlp5LfxtTp8C/cMhzlye5G3SuU+B4ZIACWh2I1xEkD3FWIUVkVuE3Qa+bloks/AiaaVNTe1loVcIN7SgwgwUoKhvaUGEG9pQYQxGlCMIDGlBhDwEoMIN7Sgwg3tKDCDe0oMIN7Sgwg3tKDCE5mJRQI4i7a1YHoXYKkbiWEuZzYspVBD7bDJGM4l7LSGVVJJM3jenw6pPhuWCN1TV2r3Z3pxQtlUzkgQFV3zelTdPsC6aT7Buw4C1e9xNvwdxeX6JHrf/W5aa0O3d6cDqrF7kz14qQLL9ZjT5qPa5cylqOVK4Jb6Qtxl45zc1HtcmVHao6QtweOk3NxbXJlR2qOkLcSd7t8UlolLHsY0YBdVpdWoLRTH0irMrOrGfgqlM1eB7hxVctKEHf/AOkt+6b/AFvXW2Z2K7fhDlP1D3lv/lOKnNrYmgEhI0IBACAaAEIAFCQqgGSoIAIBVQDqgE5CUIq3FV3l2CRlVhLh62UrXIfb4ZItyL2WmmSEk1eL6dFqk+G5Yo3VNVavdnenFC2lTOSBAVTfOfpU3T7Aunk+wbsOBtVP3cTb8Hc3lehx63/EctLaHeHenA6qxu5s9eKnNR3oWgACjMnL/wALkks2OieHuZ8Q4y8UrRmZ+P8AwpydH8vcYhw/FK0Zmfj/AMJk6P5e5OIcS17NwpYJi94bQsLcTq4yWnJ1FW5KUiQomE6lKU4GSFDVq1Uht0H0lv3Tf63rsrL7Fdvwhy36h7y3/wApxU5oFbE0IVQElcu4s0/1bPJ5bvJZt4+qqrxpqFC6y57vEuytnR5nOxua9cyfn0qdPYryGD62RzjmYA0aqmpPqWtiWo5eo33N9A/TsNM8V6rszc/glob2LK390D0nOPqJoqrp6Ov8uBsmWRJs0M91Vfk9vANm5mPYvHS42splybKfbT2Nae9Syu+wWnO1zvcSR6lkbPx2+NfQrxLFk3fxpsVf+ELb7xzjMMlf4XintDuVyHaifzb7cvyauY/Tq6YL/ReacjmLbYJITgysLc1ch1EYitlDjMipVi1NBMSkaAtIjaf281cJZCvQA5BQdUIBAJyKShF25V3l2CRiwFw9bKtah9uhkjG5ei0iGdVIJm8X0+H/ANnwnLDF6pq7V7s704oW2qpyQICp76fS5un2BdPJ9g3YcHane4m34N25N9kkETYmsYQ2uM4VcZJ4jpWKPIMivV6qucsSlsRJeEkJrUVE+Vqbnj5Lzcftd6xZKh6ylj/IYuom8PHuXm4/a71GSoeso/yGLqJvDx7m5uP2u9MlQ9ZR/kMXUTeHj3Lzcftd6ZKh6yj/ACGLqJvIS7V1nWmQPcGtIaG0bWlASa4+krsvLpAbgovjU1U9OOm4iPclM1OPM0WNJIABJJoAMZJOQALMqoiVUqNarlRETOd1e9eg1tH2gBzsojytb0uUdGTWtLNWirvphZkv5HV2fYjWIj5jOt3gm2/htOtApiC1R0KJTMhjLK1oLnENAylxAA1koSiKq0QhLTfjYmYjO133YdINrAR61kSE5fAtNkY7v4++biawv8sfLf8AlP7lOJce8nR7t6G/Y76LJLQMnZU5A6sZOoPAqvKw3J4GF8pGZpavHgTAK8Fc8rRZ2yNLXtDmnKCKhemPcxatWiniJCZEbgvSqeZwt8d6hirJDVzBjc3K5gzjlN9Y04yt3KT6RPoiZl4nJWlYroSLEgZ2+KeKc03nLLZGgGCgoNCDFyglCLtwWB5dgkbRYC5U9bKtUh9uhkg1ey0hkUBN3ienw6pPhvWKL1TV2t3Z3pxQtxVjkQQFTX0+lz9PsC6iS7Buw4O1O9v2/BFKyUAqgGShAIBkoBqCCxb0b3RC0SyD51wxA/u2ni6R4z1Z66CenMauA3qpv/B2dk2Yku3GRE+td35v9r69Mtcbo4u+S/kRkxWUCR4xOefq2HMOWfVrxhZ2QVXOptZSzXRPqiZku8fwcPbJZZzhTyOkPFU4m9FoxN6gFaaxE0G+gyrIaUalDBsLcy9UQsYCIZ72MwUjBQxks7SMiiiHnFopt3LuraLNTeJDgj927Gw6MHi6qFY3w0cVJiRhxesme/xLCvavrjtXkEb3MBjYTidTKYz9rVlHrVR8NWnPTUk+Bn0tv5nQrGUjg78r3t7rPEKMJ+caMjSftDQc3F7t3ITeH/rfp8FOTtmzMD/fCTN4pd5p5cOHJLaHOjBQhTF5Q9IRduVd5dgkbXWsBbPWylalD7bDJBhxL1UtIZISTl4fp8OqT4T1jidU1Vrd2d6cULdVc5EEBUl9Tvpc/T7AuokuwbsOFtRP3b9vwRQKtFCgyUIDCQUFVAMFAdTeJcjfZTK8eREcWYyZRsy9YWstKYwGYCaV4fk3diSWNiY12hujb+NPsWMtAdeV/f1fMS51lgdQDFO8Z+OJp9+zOrEKH4qbuzZDCpFemzny9zkI2gZFaOiRtEMylSQBSoCqVAw5TUig6oDzkZjBBLXNNWuBIIIyEHOvKpUxvho5M5ZN5l8fCWGOWgnjHlcW+Nyb4BsBGcjPRU4kPBXyOVnpNYDqp1V3eXI6OSMOBa4Agggg5CDiIKxoqotUNc5qORWqmZSp7v3NNnndHjwfOYc7Dk2Yx1Lp5aPjoaO8fHacDaEostHVnhpTZ/cxHgqwUdJi9D0hF25V3l2CRiwFw9rMVpkU+2QyQYvRaQyJSpJOXhenw6pPhOXiJoNVa3dXenFC31gOQBAVFfWfpk/T7AupkuwbsOGtPvT9vwRVVaKFAqgAoBiiEZwwkFC373bBvFnjZ9rBwn9N2N2zJ1LlJqLjYrneHhsO+kZfEQGs8fHauk8L7br8Gsznjz3eRH03VodNAHO/lWFjaqbWTl8fFRvhpXZ/cxUkbaaScZJxkk5STnV1Mx2bGo1KGdVNT2PCSpFADkqKDqlQGElRQMJKiggUqKHpY7Y+GVk0fnMNacpuRzToIqF5clUoVpqA2LDVqlzWS0tkYyRhq17Q5p0OFQqSpTMcW9iscrV0oc3ug2HCgEoGOJ2PovIHvwfWtlZkXBiKy/ihobdl8OAkRNLV3L+aFeLfHIGLiihEI22qs8uQSMoVgLmY9bOVpD7bDN+Mr0ilpD0JxKagnLwfT4dUnwnrG/Qau1+6u9OKFwLEceCAqC+w/TJ+n2BdVJdgzYcPafen7fgiVaKIVQUHVQRQA5TQUN+4MG+WiFmUGRtdQNXeoFYJl+BCc7yLMlCxkwxvmhcq5I74rbdOthdPDFxRsMh0ukJaOsBh/Es0JPE6KxIP0uiedPb/AKcmXLPU6Cg8JKkUDCSooBclRQKpUUAOSooPCU1IGgESlRQsbc1thfZSw5YZHNHRdR49bnDqVWImc5O1oWBHqnilfg6O6tn3yGVnKY4DWQaHbRTBfgRGuuU0szDxkJzL0VCmQ5dbQ+d0E4qFJRCMtirxC5CNCqwFqhnZitEin22GbzTiU1LaGQKVJoT14H7Qh1SfCevLtBqbX7q704oXEsZx4ICnb7T9Mn6fYF1cj3dmw4m0u9P2/BE1VooBVANQBkoRQnbxsdth/n+E9UrR7u704obKyU/ds9eClsrmDtCor+pK2+b+ERtGremu97is8PMh19kNpLIt9eJBkr3U2gYSVFB1SoAuSpFAqlQOqmoHVAAKVA6qakHa7lr/AC7U3ipCev50Hs2LDF8Dnrdb1F2/BYCwnPlIzNo5wHESNhXYtWqIp85iNwXKnmeblKnhCLtarxC7CNHGq5azGVnK0FT7bDN5hU1LaDCEqdBufH/kIdUnwnqHaDU2v3V3pxQuNeDjgQFOX3O+mT9PsC6uR7uzYcVaSfun7SHBVso0HVQBoQCAmryZKW2E1xVcPxRuA9ZVO0ErLu9OKGwstaTTFXz4KW+uWO0Kk3Q4cG3PPLjjf6iz/wCZWVmg6+xXVltiqnz8nOVXqpthhyVFBhympFBOcoVRQdVNQPCSoDCSooGElRQYcpRQd9uWQYrS/OY2dbA5x+IFiiHNW6/6mN8lX3/4d251ASeLGsaJU59VpnKOe+pJzknauzRKJQ+dOWqqpg44kUhCOtpVZ5chEcsBbM4OJc8fbIZvNQtJoMlJJP7nx/5CHVJ8J6hVNTa/dXenFC5V5OOBAUzfcfpto6fYF1kj3dmw4y0u8v2kOCrZRHVAAQDwlBFDYufa97lZJj8h7Xa8FwNF4iw8NitvShkgvxcRr7lRS8mPBAIxgioOcHIuNVKLRTvUWqVQ4PdUufVsM4+yTG/U/GwnQCCP5wpadDYMej3Ql8c6emndwK8qvVTpgqgCqVAyVNQPCSooGElRQC5TUigEoAwvUlQW/eLc4w2OPCFHSVldnq+mCDpDQwdSxuXOcVacfGzLlTQmZPT81Nu+i171ZZnceAWt6T/JFNtepZ5OHhx2p58M5pJ+Lipd7vKnvmKeXVnCCKKSRlrcq8QuQkNDCCrFmimdnK5w+2QzeYcSmpbQyqhJP7nv7Qh1SfCeoNTbHdXenFC50ONBAUxfgfpto+87Autke7s2HG2j3p5Dkq0URAqSaDLlFCKACgCqAtm8C6gmswYT5cNGHo/uzsFP5SuYtKBi42Emh2fn/fM62ypjGwEaulubl/fInLp2Fs8T4pPNe0tOcZnDSDQjSFrzcQYzoMRIjdKFHXTsD4JXxSijmGleJw+y9ugjGvR3svHZHhpEZoXd5ehqhyVM1B4SVFAqpIGHZ0reKDwlNQIFKgKpUE9edcI2qcAg71HR0p4iK+TH/NTYDoUKtDXWnOJLQc3WXMnP04lyrwcSV/ulXUq5lnafN+ck1kUYNhJppC3lkwKIsVdifJzluTFaQU2r8f3YcPVbk56gjkUKE0kbbCq8QtwjQVctGUDlzVT7ZDN5uRC2hlVCToNzv9oQ6pPhPQ1Nsd1d6cULoUnGAgKVvwP020fedgXXSPd2bDj7RT9y8hwVaoUVQZONCKCQkyBQhRBAS9692zZZxJlYfJkA42E5RpGX1caqzkskeFg+PhtLkjMrLxUd4LmXZ+C54JmvaHMIc1wBaRkIOMELknNVqqi6UOya5HIipoIG/C9htsjBFGzMHzbzkI42P/hPqOPODBsrOtB0q/PnYulPlPPjwp63WOSGR0crSx7crT6iDkIOcYkO0hRWRWI9i1RTxqhkGCpAVQgKoABQEncC4c1rkwIhQDz3nzIxpznM0YzoFSniVZuchSrMJ+nwTxX+3/8AC5biXJjssTYohiGMk+c9xyvcc59WIDEFBxMzMvmIixH6eCXIF3Lqss0LpX8WJo43OORo/wByAlZ5eA6M9GN/4hr5mYbAhq93/VuKZtlqdK90jzVzyXOPFU5swXWQ2IxqNboQ4iLEdEer3aVPAL2eBuKhSEI22KtELkIjd+17D3LBQuYB6QuXMH2eGbzCoLjTIoejodzk/wDIQ6pPhPXpDUWx3V3pxQupScYCApS/L020dPsC66Q7uzYcfaPeXkNVWylQdc6ARQACgoZEoRQVUFDrryL7ODnepq7yTiOXeiTjPRPGOvOtXaEhjkw2dbj+Tb2daGJ/1v6vD8FpxyBwDmkEEVBBqCDkIIyhc2qKi0U6ZFRUqmg0LtXEhtTMGZgdTzXDE9hztcMY1ZDxqC1LTcWWdhQ1p5eC7UK9uvucTMqbO9szeJriGSaq+a7XVupDo5e3oT80ZMFb0zpzTecxarh2mM0ks8w0iNzm/iaCPWhtYc5LxOrEb7om5c5qiySVpvchPQd3IZcbD1k90JCxXt2uXzLPLre3extkpXqQrxZ+Vh9aInpn4VOuuLubGoda5BTm4icfSkIHqA1oaaZt7wgN9V5c/Y7+xWOOJgZExrGDI1ooNJ0nShz0WK+K5XvWq+ZhdK6EcEZklcGtG0niDRxnQskKE+K7BYlVK8WMyE1XvWiFR3zXefa5MI+SxtQxmYZznceNdRKSrZdlE0+KnHzs66ZfXwTQn98SIDlbKVAwkFDF7lCkohG2t6qxC5CQ1MHV61hwVM9TF5o4jr2rlz7Q76XqbkD1BZhuqewQzHRbnX7Rh1SfCevSGotjurvTihdSk4wEBSV+Pp1o6fYF18h3dmw5C0e8PIYq2UgBQA5CUCqAdVBABAo8JCKE/e1fXNZDgj5yImpY45K8bD9k+rQqU3IQ4+dczr+d5flJ+JL5tLbuRZtxL5bPaQN7fR/Nvo1/UPtdVVzsxJRYPWTNemg6OXnYMdPpXPcukmFVLYIAQAgAoDmbu36wQVaw79JmYfJB/ifk6hU6lsZezYsXO76U8+RrZm04MHMn1OuTmVtdi7UtpfhyurTzWjExo/hb25Vv4EtDgNwWJ6+KnMzMzEmHYURdlyEeXLPQr0HVCAKA8Z5KLw5TIxtSMlNSBnKqOzrQutSiVNvexmHqWaiFfCU0bbHUYQ4supcYfeI7M2EngeVnmXoww4hvxyKC611UOl3Of2jDqk+E9Shq7Y7q704oXWvRxgICkL8z9NtHT7AuvkO7s2HI2gn7lxDVVspUAGiE0qCkCwkoKGYUEKKqAdUIHVQBgoCbudfba4aBsri3kyUkGqrsYGoqnFkIETS3P5Zi7CtCYh5kdVPPOTln3Sph58MbuiXs99VTdY0Neq5dy8i6y2on8mouzNzNj5THf+MPzT+heMipr7vye1tv/wCN/wCDUtW6LaD5jImDPRzj1YwPUsrLIhJ1lVdxhfbUZeq1E3nO3Su9aZ8Usr3Dk4ms62tAB2K9ClYMLqNT59yhGnI0bruzXeG40FnKgBANAAKAwdJReVU9I2pH2q0VVZ7y1Dh0MbFGSS4jFkGvjUQm1+omK5E+k2sELIYaqeLFxR+gU0EbaoCw1GT3L0imvjwVhrVNARWhKEMjUOr3ObYBdCEnNJ8J6lCpasTClXJs4oXWy6LV6OSM+HNQFKX4zg220U5zsC66RciS7Nhyk+1ekOIbfgreGhUwFGZwVGEhGAqC34KcNBgKPfgmGgwFGJVGGhGCPfgow0IwFBsoU4aEq1Q34BMNBgKplvwzqMNCMBQEwTDQjAUN/CYSDFqLfgUw0JwFQYl0phoFYMzCqYaEYC0DfwmEgxahvwUYaEYCgZwmGhOLU83WqnGvDoiHpIVTUntVVXfELDIVDys0TpDoGU9mteYbFiL5HuI9sNPMlHCgAGQZOpXFRESiFJFqtTwwtHvWMyU8zwbIuJPviPMi+qkK5FNCex8bNncVNSlFl00sX0Ny9KRzLXGSCMT9X1buNShp7Rwkgqjku4llMuqc69HPHp4WOdAVlfJbK2qY/wAfYF0MpEpBankaKbh1jOIw2lWMaV8WPhKY0YoYtWlRjDzihcJU40nFmXCVGNIxQcKTGDFD4TpTGkYsOEpjRixC0pjScUPhKYwjFAbSmNGKHwnSoxoxYxakxhGKDhKY0YsOEpjRixcJTGDFCdaVGMJSGDHud5oJ1IiudoCo1ulTes9zScbzQckHH1lZmS6rncVnzKJmZ7kmxoGKlKZFcRKJRCmqqucwlyLy49N0mp1+ysZY/uk1Wriz7igNUIAQHT7mf7Qh6MvwXqUNdavdXenE6m+TzzrXo5IhUBX93vSJel2BbuW7JpqJjtFNNZSuYqSQQDORQR4mTUIUxKEoZNQhRPRAg2oAGRB4ibkQldI+JCBlQACAyQgQQHvY8oWWHpMUXQp0MfmhbNug1TuspnHl2qV0Hl2gxdlQlNASeb19gXhxLesayxmU/9k=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21" descr="data:image/jpeg;base64,/9j/4AAQSkZJRgABAQAAAQABAAD/2wCEAAkGBhQSERUUEhQVFRQVGBUVFRcUFxQVFBQUFxcVFBcVFhUXHSYeFxkjGRUVHy8gIycpLCwsFR8xNTAqNSYrLCkBCQoKDgwOGg8PGiolHyQpKSksLCwtLC0sLCkpLCwsLCkpLCwsLCwsLCwpLCwpLCwsLCwsLCwsLCwsLCwsLCwsLP/AABEIAIABiQMBIgACEQEDEQH/xAAcAAABBAMBAAAAAAAAAAAAAAAGAwQFBwECCAD/xABNEAABAgMEBQYKBwUHAwUAAAABAgMABBEFEiExBiJBUWEHE3GBkaEUFzJCUnKSscHRIzNUYpOy0hVTc6LwCDVDY8Lh8SU0ghYkRLPi/8QAGgEAAgMBAQAAAAAAAAAAAAAAAQIAAwQFBv/EAC8RAAIBAgUCBAUFAQEAAAAAAAABAgMRBBIhMVETQSIyYXEUUoGx0QUVIzOhkYL/2gAMAwEAAhEDEQA/ALxjVbgAqTQRlSqCpgcn50uK+6MhAbsFIknbZHmisaptc+j3xGNphdCYW7GsSCbSO6FBOndDJCYWQmJcFh0Jo7o2Ewd0JJTCiUwQG3PndGDMHdGbsaKTBIYM2d0aGeO6MKTCKhAuEUNpH0Y8m1d4hquElJgXJYm2XwoYGFIHmnig1ETrDwUkEQyYGhSMKVQVOUZiouWbTVaT4Eyq6KAvqBFTXJreBShPUN8EBNaS8sbDKi3LI8IWk0Kr1xpJGBAVQlfUKcYGHOWSdNClthIOwpWrbvvCK+Ciam8KADzvhCrTyjgFnovEV+ESw6SDtHLJO7Uy/sLH+uHctytzZIvJZpjklYOXrQAMKViL1P8AyHvrDxV4YFWOHnA98AeyDIcrk36DHsr/AFRuOVub9Bn2V/qgSSHLtb1BWlb4pXPfChC3CSFVoKnWApsrnA1DaIWr5V5oJSbjWtXG6vYfWjTxtzXoM+yv9UCCkq9MY7L+33Qoi+kKBUBWnnprnU7a7IgLIMJflWmSoAttUxrQKrgCd8M3eV6cGSGPZX+uBkhxNNYioqNYYjprCMwlwpvXuHlprvyrEJlQSHllnfQY9hf64cy/LHNBIUptlRvEEALSKUG28cYBn0rUsBBrgPJOAoMSfeYmpeQaSgKWbyUeWtLhKXK0yFBdpX/mI3YFkWVozyrS8yoNujmHVYC8bzajuC6Ch4EDrg4jmSfaAAWhSubXeCb5GzMjh1RafJLpit5JlX1XnG03mlkglxutCMMSU4Y7iOMMVtFkR6MRHaRW6iTlnH3PJbSTTapXmpHEmgiESbdkYt7SNiTb5yYcCE7NqlHclIxJiuLR5ekCpl5ZSkjznFhNeN0A++Kr0j0kennFvPqqSdVPmoTsSkboYMn6MxllVb2O/h/0+mv7NXa5azXL08oV8Fb/ABFfpjQ8vz1aeCt/iK/TFWyKtWEVHWhOpK+5r+Cw+SLy/f8AJbS+Xt4Cvgrf4ivlGTy9PXa+Ct/iK+UVS+dWNlK+jT0iB1J8jPA4a78Hbl/ktJ/l9eSaeCt/iK/TCzXLo8pNfBW/xFfpioLQVrRKyaPo4jqTS3DSwOGlUksmi9X+SyRy6vXb3grf4iv0xlfLo8B/2rf4iv0xVqD9EY3eOqIHVnyWr9PwtvJ25f5LPTy6PEf9q3+Ir9MJp5e3cf8A2reH+Yr9MVm0cIatq8qCqk+RJYDDK3g/1/kuqxeXqXWq7MsrY++k86jrAAUOwxZklPIeQlxpaVoUKpUk1BHTHHqvKg35PNPV2e+lKiTLOEBxJyRXDnE7iNu8RdGo9mcivgItOVPS3Y6RjMatrCgCDUEAg7wY2jQcYZWs7Rs024RANpictr6sdPwMQyBCsZCqBC6BGJJguAlNKAkGpOYpspxhV/m2hV15tA2lSkpA61GBYNzZELoEQTmmtnI/+Whf8NXOf/WDEZNcq0kj6tt93oSlI7XFA90C6W7Dlk9kGqVDfCqVjj2GKvn+WdQB5mUHDnHKY9CU5dcBVo8uVpElKfB2+KGlE9q1ntgxknsCUJR3R0OVcPdCTqqeUUp6T86RyxaHKLaT3lzr4G5tXNDo+jphEFNTbjv1ri3NuutS8d+sTDiHU89prZ7RIdnpdJGaQ42VDpSKmIdXKtZpJDa3HiM7iFlPtKomOdLNl7ywBTacsOsbsYmpu0ksiiAC7THaEesdp3CFGS7s6H0Y0qan0u800pu5Qa9ypvA0OqTTLfDsxUXIPPLTaD6FknnmAsE5Hm1jDh9YcIuBaaYbiR2GIyDdYh/Y7mY64ZKEO7JGseg/CAiMlSY5Rt60efmphxRJKnnTU09IpApuAAHQI6tXkY5FnHCHXdUfWOeb99UOBCyHAmozrTE4U25Qqy6AQTWnVDRDpOwHqh6hZwohNeCa90EdIdshOJqrMUGHvh2p9KjuFANhyHTEel5WOoBX7kPJRw3hebFMSdQ40BpCsZaCy5kUuiueZp84WamEoUoKKjhTUAG47TDBbitqKf8AiRChmlZFtNTvRj04wBrComADWqjuwA7cYU5xCrygVAjHJO09MIB83RRsE1NdSvQI1U6v92BvHNkA9I2wCDpyabIH1lQN6aGE/CkUI1948mtYboeN4AtpxIwKKQ7sySU4SSkBArjdFTQE0x2cfecIjdtWRcHpVCwq+2opBBTeOqFEgG4DvyxyhrM2gpxyj14KQAltATgpddULGVK04GsTM5agDRQtuik0oE1uUyJSd4Aw3VJ4QETswtxQpeoDhnUAZQkW5kqRUfcnX3kJKlPAF1QIcZuqbLSgBRQIUdUi6abeML6CWnzdpSiklQPOBCsqKSsKTTvB6hA+2hwVokmuBJTUnpMSWiZV4dLVQPrm6m7lrDbsi2MbIqZ1HFUcv9okMMMg0ClqcPG6CBXrVFsRS39oM/SSvqO+9MJU8powSvWX1+xUiDqGFJY6hhBs6phSVOqYys9HB6r2NpFWBhNZ1o9JKzhNR1oltWTN/HEcTJ1Y3WdVA4iEZs6ohRf+GIFixy8UvZfcmNFLDE5aCGlCqKKUv1Qn9RTDl2RLKVtr8pClJPUaRLaHuGUk5udA11KQy1XpF49/8sOOUNoBYdT5MwhLg3VAAPw7YSV9CrC4hfE1IPj7AQg/RHrjdatQdEINn6IwoT9GOiDY2xl9jLKtUw1ZOCukwsyrVMNmDqnrgpFU5ax+oic4VdOEI7YUdyEOZE9GdN8l1pl+zJdSjUpSWyT9w3fcILIA+RT+6m/Xd/NB5GuHlR5vEJKrJLljC2fIHT8DEOgRMWx5A6fgYiUxGVo1sxN9M21WhUDThfQU17RFDKYN43sVDAk4mowxOcXlYUzSfcR6bVfZUP1GKc0wcEtNPooSoOOUApWl4kE8MYz1rtKxpoWu7jVKMuOUOW2KwJTk06o3TXgAPieuMBMwACCsDEeUrZSp6MRFDpNrc0Kuk9gunChpNXFJThhU4ngBmeqBLwtoqNUqFTgRQnieBz3wkmQdWVk3iWwL14kkCtBidkaKlHAMjuyOVK1yyi2lTUN3qU1qrnstBGYWCdXLs7BujVDlARQGpGONQBsGzGNlsEUyxqMCDiMDXdGZmXUhV1QANAaAg58UmlY03RksxVqYSE0FULxopNQrHzSa5Z48aRJ2VZBUlKxiCqhB20vVrxiDTXZBPYulrTCLi2VjGpKSDtzoaHqhKjkl4Synlb8Qdcm0kGJ1k0FSFN9AUK07QItmaTRaumvbjFOaN6WSzj7RSspUFpICxdyUMK1pjFzzo1q7wP690V0ZuSakrMsrwUWnFjNQh1ZflHoPwhBQhxZo1uo/CNCM7JJeRjkWcR9I4SugLrowvHz1Zx10vIxx/OP/AEjqSMA66dxqVqhgIclwEkhY2emnhlSFG3MRRdSeKh7xDAOJByNMMz17IWamEg+Tj6xiDokULoDVeOVAVb43BwFVjHZVZ9whmh1JvVScqiittejGNlTST5myg1j/AEYgw8AqK3xTKtVZnhSsKLN8+WDQDO+MAMaYQyk0lxVxCc8TiaADaeEETWjrYGayaY4gDjTAwuhCF50U8sfz490brcKai+K5G6V037oQtBKW3FIpWlCDeORAIw34w/suzQ79I6lQQTqgHFe+gOzbxxpAbSVwpNuwpZllqc1yqqBXIqBURjSvmj739CQnZ5KQlSSpC0USd6aY0UPOSdlK7+Ea2jMhmi0LAFNQilUpBwTd2pwyOIgcmrTvnWHRiTTM7emKUnUd3sXeRabitoTIcJN/Mk+fSpxJqd5rEUhAr5fcqFnnRUUSchmSakiEC4PR98aFoZ27izqgm8L1a0yB6YkdEkUnpQ3hi83hjXyuiIbngakp2byMd8SeiD1bQlBd/wAdvad8MIdXRSn9oQ/SyvqO+9EXXFJ/2hfrZT1HveiKqnlNWC/uX1+xUTR1TCkpkYRaOqYVlcozM71N6x9jEocTGivLjMudYxg+XB7gXkXuKzeQhVflIhKa82J7ROy/CJ9hGwG+r1UY++nbCPRFk5KOaT9An0rbEvKScnkQkvO09JWXeVRi00c/YyTW8uUVdJHoEin8pT2Qz0on+fm1rwKSooTSlQhGqPdXrh/ogE3nZZRqmabUDlQLSDgBvoT2RZKFqSfGp52nXar9T1K/T9UYUH1Y6IxMsFtK0K8pJKT0g0jyDqdUVHqovX/yasnVMNmPJhdk6phBjyIYrb8S9mJDOFHso0GcbPZQxnXlZ0ZyJ/3U367v5oPIAuRP+6m/Xd/NB7GqHlR53Ef2y92MbW8gdPwMRKhhEta51B0/AxDrVhEZUgel5u5arP3qo9oH4gQPafWOhFpOuXRVwNrJpXYE/wCmHOkMwW5xhweats9QWK91YmuUtoh5pYyUgg9INfcqM9b+tmnDNKoivk2EFKK6gkknLecYlkWGFC7soqg9YUhxKqBpUAcU7YmZdpOFCeuPO4rEyjodqFKLdweY0XFxaVDBaEg76i98xCx0aRQVAwCcThSmfDZ3wUNy/wB5PXFW6e6ac8oysqoc3W44sZuqqUlCajyK7Rn0Z5cM6+KqZYvTu+CValKjHbUY28hqcmQ3LlKG0G5zhqUreVXDgknAKyJ6qoTOhC0XWzcCzfIN67UpAITQmhqTmOMGXJ5oEotlxxF0kFBSqtSDS8KbMQCDspA9yguFqeaCzeU1hvNNWmAOFe2OxSxN6vQpPSKZzpwi4udTd20IjRiQT4SWHcHCBzdKEXqVIrvpxzBEEOkGhqapJCqhNNXhUnpNTnG1p6JOTLCHmL6nkkFq6lQURUHWJwFCKhRI4wd2OxMrYT4SzcdAAVVTRvEbaJUaV3RZV682qtJPhrb/AJ6BpqlG9Of0ZSf7HeQpSms0VIORBoCBQ7cRHT9mToflJZ4YhxptVfWQlUVlbViFN43UIveddIxyqVYgmD/Q5F2zWEE/VAIqMqJN0d1I20K0pPLNWZnr4eMIqcXdXJMiHFnjW6j8IaqVDmzjrdR+Ea0YyRXkY4+nFqDrtDT6R3aPTVHYC8jHHc/TnXc/rXfzqghRuSvae8QqVkpAvDAnaKiGqFA7xhu3RK2To8t8BRqhByJAJUN4FcuJpwrEGG6VuUwVgM8RQRhLygalQ44pgxlNEGUjFF/ffJNekCg7ow5ZcslYCWm+cGNG0X1DiU4hIwzwhHUiizpyEdGZUhF5WJXjv1ckj3nrETrrdEknAUOJyh7YNlh1CXE1KVYioIPWDiIknbMDa0uKTfQjG6PNVscp59N3XHNqYxZ8pvpUIqF92BTVgFbpcdWCgklKBUVNMAsgZYbM+4u7TnktpIVSmIuqwuHCmVBSuQy2ihFIk7fQlCVzCCkJIvKSSLi67U7L3DbFeWhOGZSlaVChqF84sJ5tQOFa4kEUpSuZ25305dVX7Gedqei3Zo9PrUq9eAFa0vCvSRtPGEHFqzvD2hCTjCbpUhd8JpfolSSmuANFgVFcKjuhsVjj3RuVuxlbe7HLhUkiqscCKKB6I3W+oppe2knWzrDRu6TjUUGymyPBxPHu+UEAoEqyvYDHyhEpoco/tCU1s326454xDrUEkgVIy3RKaHkftCT/AI6PfAAdZxSf9ob62U9R73oi7IpH+0QfpZT1HveiEqeU0YN2qr6/YqFk6p6YPNE9DJOcRVuacS4BrNqQi8OIx1hxEADJ1TDuzplTagtCilSTVKkmhB6YzTTadjsRTlbK7aBkvRKzUOKSq0FpWk0UlTJCkncQcRGBopZhNRaKvwoVk9JJa0aNT9GpkYNzKRQK4OAYbs8OiI22dG3pVwh5ICSdRaTqODek7DwP+8CEc2jbT+hzalatT0fJIu6JWcaE2grD/Kh/JpkpFDzzE2HnVNltAICSm8cSP62QLpURmCU0BIqKHd0wbcmej6XL004gFKVqDIIqKilVkcDUCvE7oNSnGnHNJsr+Kq1Lxb3IiQ0MnH0hTMssoIBSpV1odjhCj0wlN2RNSC23XWVIuKCr1AUihFQVpJArUjHfFyvaaSjKubfmGm10rdWtKVU6DEejS2TmHOaTMMrK6gIvJN/CpFDnhWKvipPeOhSqfqVxbVk2dMOrdM6W+c1ikNkgGgBoeqGidGrNpT9oq/ChXTfRdEq8nmfqHUlxog1SmnlIGdRUgjppsgaCwK1JGBBPy3RfCjGUU02X/G1o6X9Ce/8ATNmAH/qKuP0RjazdC7OeWGWZ51xZxolhRoN5NKJHEmIyx9GlPI55xfMSqcVOrAIUM6NpzUabcunKNrS0sSlosWekssHy1/4z+yqlZpHCEmktEzRQqYitLRjXSuw5SVWW2Zhx90eVRKA2jgVVxPAQOvZRqRjGX8oKOjFOMGmzozkS/ulv+I7+aD2AHkQ/ulv+I7+aD6Ncdkeer/2S9yNt1VGx0/AxALmMIn7elytsJBumudK7DA65Ya6fWD2T84jRTewE6Yrqa8PnBbpWoPSEq8NoQfbRX4QIaVWaoGhc/l/3gpkk37DSmtS0KVy+rX+mKa0f45exdh5/yx9yCkiNw7DEu04N1IF2p5I29kPZa1E7+6PG4iDlqj1kabI/lAth4p8HYQQlY+lcqASjCqEYYVBNTuB6Y00N0JbQht5QN66UrQcReyVXhhs3xIz88hd0HYTtxxBSe4xlu1QkUqOuH6840FSpq3PqVrBXnnb9r9gjcfCR5oA3YZQJDRpE1MLmn1XWRtBIUsUoU3hjQ/8AEJWnbQcKGkK1nFJThsqaV6vhDrSaeCAiXRghsCo3mmFegY9cdL9IwjTdWXsc/HyVP+NC9o6ZKSLkuA2hOAwBVTDfUJ7zxiAf0omP3ivaX84cSMgm4XXjRAx6vj0Ro/aqbhWiTcUyM15deRHaY9IotnHlNI1lOUF5Bo7R1GRCqVptoae+sHWi+kbRaPM/VKrVGRbXmf8Ajsisp2UZmGi7LmhHlJVgQc6EfKIvRjSDmJhIrqrIQobKk0Se2nbDZRHK50CZiH1jrqs9HxEC2jYL7N4KpRRTQjKmWNdxgmsSUKFmqr1RupTEcYWwlyYXkY45n1HnnRTDnXNn31R2OvIxx5aEkC86b/8AiOeafTVxgNpbjxi3sPLBkbzhWoAITQU9JZoaHgBieqC8zTgCSy3zmsLwvBJu7SL2BPXAoyebuNpOSUk4UqpYCyewpHVBzo0zepGLEV8i0OjhMOp3bHLmjUxON3VuCWaPlJQL7ixuKzQJ6AD0wUWJos1LNpbaRdSO1R3k7TEnJMUSIxNKKSQ5i0sBIIwunIg9O/q6eJUxE6nhvoWyik7jFuVK3V84otlv6ptJIwyDpIwXXK7kNsJ2lbjcu0tb5u3BXAVv7rnEnZs74dPtjBDqqbWXhmDuPHhkYqfTG3lvOqbC0qSglFW63DmCRXMnuyG+NVCksQ0n2KJVXSV0D9v6QOzjhwutqVVDQyBO071HbsjTmOaRdrUk1URlXIAcBv4wtISdFVpkCdwByBJ3YxlxxsH01b1VCK+oDiOk9UdiaUUox2M9J3vOW40YBQ044cljm0D0jeBUabhd7TSGRvbuqgh3MsKdVeW6K5AXcANwFcBGqrLqa84PZ/8A1DxkktxZRlJ7CJKsKDZjQDvjUXtw7B8oW/ZP+YPZPzjZNmUBHODGnm7uuD1I8g6cuBsHDj8QM4ldDHD+0ZMHLn292+I9Vk/fHs/7xLaGWfS0JQ3waPN7KbemJnTA4Pg6xijv7RZ+llPUe/MiLxijf7RqTzsnT0HveiGlsSg7TTKfYVqmFmFQ3Q0oClI2bChsilxOpSrKNrigOvBVo/pypkGWmUCYlFChbVSqBvQfh2UgQoqtaRkhVa0hXC5JVYyTT5LCtHRdBb8IkVl+WxvJGLzOBJCkk1UNmGPTnBbZrbrlhMiUv88HEDUISoKS4b9SrACmddkAOhrhZlpyZJKdQS6MaVWulTxIHxiT0M0sMkS2upYcINRrFCyAL1M6EUr274rkpyjzZ/8ATBNQjO0dmMNIlTDcyvwpSC/q3lJIIpdFAKJSMuEI2JLNPTLLbwC21uBKk18oYkioNezdFxWYlmYo5Rt0HJVErw6aRm3nZSVTziw03TKiUBZO5IAqTFaxfhyqOoHR1vcFuU5pHMSUsyFEpUoIQKqWUhITTjs7IGlWXLySUrnfpX6XkSqVYA7C8oYdWXTEdaOla3ZxMwQUhtSShJzSgHEHZUisNNPZbmpxZTUpeCXkHgvPHpBhkpxiocltCNKc25bDa3NJXptZLp1U1DbacENjYEgcNsMJXyIYgqxwzhRt0gUoe6LMllZHUpYinFr2Zu4cY0fVhCaiomtI1WFHZDZSuWIi07HSfIcf+kt/xHfzGD+K95Cgf2Q3X949+cxYUaVscOo7zbGVqGiU+t8DEWtcSNsnVT6w9xiIWuCUvcF9LZG8m8NkL6HnnJCZa9eg9Zuo7xEnOtBSSDEdogjmph5s5KSFDqNP9US19AJ2kminkWqSPmRDlqfUcKxpaUqGn3kUGo4tPYo07oSDow+NACYxSpQ2sdWNepvmJFp8nj0kj3Uh4ys7kjiQPjDaWk3l0uNOqr6Lbiu8CJmW0Pm148wU8XClPWQTXujLKg3sjTGvbzSIqSePhzJKgQFGnsqj2klpoTMOBSxW8MNtKCmA4Q9tfQmaaKXVKbF0jyCpR/KBAzprZ6qNzAxSQG3D6Kk+QT0pqK70x0MNBwhZo52JqKc7pkvb9vBUvRpJIGO7Af7ViUlNNJ6blfBpWXRcugFQxqkCigNkBVg2piK0JGYORHEbosLR23WJZKuZQ63ezQnm1IBOd0qxHZHXw1WEE8y10aOTis2mUA7Nk3WXXb4IxKTuORiCnFfT6vppp03hBxpJaqcVUCRjQVqSTjUnaTA3ohYipudTgbiDzrh2AJNUpr95VB0V3Rmryz1HLll1GTcFm3L20NbuNL4rJ7hBXZytc+qfeIgbLauNgbTUnpMTNkqq4fV+MUFl9SWXkY46tB8866AB9Y5+dUdiryMcfzjf0rp/zHPzqiuexopXHLztXr2xQbUOgoR/XVFg6KOjCK5dVqpVtRRCvVrqHvKeyCjR21KUjm4uLlHQ7GCl2ZcMm7hDygUCFAEHAg5EQL2TaYUM4d2npYzLXOdKqrNEhIBPTQkYYxw1SlUllitS3EQVNXew8aklpWUlSFMUOqoErqdlcqDfnFWaZ2AiXmSGxRCwFpGwEk1SOGHfFlTmkCEXK43ykJFDU3jTCg2Z4wIzj7UxMTEw4q6lsGWbvKIR9GSVqA2qK1FI9WN+CnOlNye1jHVoqasgIdXdqgZlC1K4AIVQdONeyBhDp3QRTzqQt1ScghSelThujuvGIRhGMdpSzasyyhkeVM0S8d0b88d0LolK4womUgNoKTGweO6NTMEbIeeDRq7LQLoNmMzNHdEvoY+TaEp/Hb98Rimok9Dk0tCU/jt++Gja4rvY6zimeX5FXJX1XPemLminuXgfSSvque8RdPyiYZXqIqLmY9zMOLsepGe51siG/MR7mYcQ9sWR559tv0lCvqjE9wgOVlcmVEjbTIZk5WXyKqzDnEnBIPb3RAXgAa5HIccs4mNI3lTc8tDKSsghtF3MJRqkk5BNa4w/aYl5CinLsxNgYJreZYVTM71cc91IaM1Tgr7vWxynTlWm7bCdi6L3Uc/OOqlWD5ISooedJyNBkMt56NrW39FnJf6YL5+XV5L4KlqpsS5Wtw8a0PDKGVo2k5MLvuqKldwG5I2CHthaRuyhITRbavLbVihQ20GQMJnmnm/w1PBrLZPUhUqFKFJNRvyghtVvwizWHRiuXUWV77tNWv8AL2w4mtHGZpJes80VTXlVEBSOLPDhluIyhvoUbxmZNdRzqFEBQIKXUb67cvZhqk1OOZdjNSi6VS0gX5iM8xDlaKEg5gkHpBoY1iXOpkQ35mM8zC9I9SJcmRF98igpZSP4j35zB5ALyMf3Wj+I9+cwdRpjsji19KkvdkVpAujafXHuMQjjkT2kEoXJdYT5QopPSk1pAi1OhaQobe47RDGWWjHC3YaNOBEwhwkAUUhROVCKjvAjVx6PSy6qiCXI20TZSXVuONhxxZvKoh5wE9FLsJM6ZSbOEvJqT0Mtt+7GJJ+0kXilSSaGlaA17Y0vsK2U6qe6JoNnlyRr3KO6fq5em69eV3CkMXtNZxWQu+qgD31ghEm0ciO0Rg2WNhHZBuLdgbOWpMuDXLiuClKp2ZQ2s6b8pmZbvMuYKBFQNuPXQ1GIIrBsuzeAhpM2anaIgt2V3a/J060b8orn2swLwD6eFMAvpT2CI5p2aRqlt4Hi0uvemLKTo0ryg8pquxJB7QcIX/ZSsvCVdiflSCnYZ+LcrqW0TmphQKxzScKqeqDTaUozJpswHEQb2VzMm2GZYVqauOKpeWrIkkdwGAELuaKFWPPrX92qQD2Ad8OZSwUJ31G+I2LqtETMjalQII9G5i86vgkd5MDDMolIgl0LYqhb2xwgI9RNRXrNYUaF7hIvIxyLPIo86Dscc/OqOu45n5SdHzK2g6KUQ4ouI3G8SSO2vbFVXY30XrYHGRjWlRQgg7QcxG7Ki0oGtUHyT/pVuVHm8IUA6CDmDken5xmeujNUW4u6CSzNIKAYxOS1speUkKSBjRPOFOHEq2CK6VKkGqFU4KNKdCsj10643Q68B5JPYR3GM0sMt0bli01aRYz+kY8kFJoaAjLdgd0CtvNiWW4gG8XVFZSFXwFqzCQMqk9piBUtymJSgfeUO4JqTCZJHkVUo/4itlcNROzpMGlhlBiVcXdJI1nXKANjOt5dMr+V0cAO+sZkpQlQ3VhxL2VQVVnD1tsDI4CNTkkrIxRi27scGRoIZluJZa6xFzBxipMudjHNiMqaBEYS7h/WyM85BFI6YapDzQ5FbRlAP36PfWNZhFYKeSDRwv2gh0jUl6rJ2XiClI7zFsNWVT0TOiIqLl0Rryx4L94i3Yr7lhsYuyyHUipaVj6pB+MaJrwlOGklVVykLkZ5mFwiFEtRkuegUSOeaIgk0Ilac8+pYQEpuJWrAJJxKuoUiOMvXONVyKlICL6ggEm6KAEnad5gS8SsJKk+wtN2+hhBZkhdB+sfV9c6dpqMh/QpA6qYO3/mJpNio21PSTCybMQPNHZBTiitYefbQgBPcOwR79ocD1wSCVAyA7IwqUScwOyDnXA/w8/mICWtFaFhbaihQyKTT/nogzsy3GZl1pcxRmabUkpfRQJdphcdrsIJHXgREKuyWz5o6sIRVYqdhUOv5wJZZCPDy76jvTWz+am108lyjiaZa1a0669sQ7bRMSapdRSlK1FYRW5epVINKpruwyjBZgJ2ViyNJ9xlzMYuQ8LcaIYJIAGJwg3GcbF48jqKWYj+I6e1RMG8QehVk+DSTLZzCanpVjE5G2KsjzlWWaba5MQEaS6NuNLU/LJvoVi40M67Vo+UHEeglTSa1KmZtNC8LwSRgUrISoHcQYXaWQcFI9tHzg/tLRuWmMXWUKO+lFdoxiJPJlZ/2ce0v5xDNKjPswQVLKJJqjH76PnGBIq+57aPnBf4sLP+zj2l/OPeK+zvs49pfziCdGp8yBLwBf3fbR842TJODKnto+cFXivs77OPaX8494rrO+zj2l/OBYnRqcgylh3ePbR848ZdytTd4a6MO+CbxXWd9nHtL+ce8V9nfZx7S/nBD0anKBRcss5lPto+caeCHen20fOC/wAWFn/Zx7S/nHvFhZ/2ce0v5xA9KrygSSyR56R/5o+cbPT6UCq1o6lJJ7BBX4sbP+zj2l/OH8hoZJskFthAIyJqojovViBVKp3f+AlY1kOzpFUqbltqjgp3gkbBxixGWQhISkUCQAANgEbgRmIaIxUT0DOnOhaLQYumgdTi2rcdx4QTR6Ja4ydjlq29GX5RwoeQQRkaYEbwdsMGo6snJBt1N11CVp3KAMQL/JvILNTLp6ise4xQ6XBoVbk50dOQjC0CowjofxX2d9nHtL+cZ8V9nfZx7S/nA6L5D11wc8FI3QoB746D8WFn/Zx7S/nGfFjZ/wC4/nX84nRfJOuuCg1LwhG/HQXiys/9x/O584x4sbP/AHH86/nA6PqHr+hRDbtQOiGc1HQniys/9x/Ov5xg8mFn/Zx7S/nE6HqT4j0OdUOUjN6OiPFdZ32ce0v5wtLcnMg2apl09ZUR2Ewej6g6/oUTo9opMTjgQ0g02qOCUjiY6A0T0WbkWA2jFRxWrapXyiVlpVDabqEpSkbEgAd0LRbGCiUzm5HoRm5VLiFIWKpUCCOBhaPQ4hRmmGgrkq4VJFWidVWzoVuMDRYIzFI6VcbCgQoAg5gioMD05yfSbhqEFB/y1KSOwGkUSop7HTo/qDgrTVyjktwoGouLxYSvpPfiGM+LKV9J78QwnQfJq/c6fysp7m42uxb/AIs5b0nvxDHvFlLek9+IYnQfJP3On8rKgux65Fv+LKV9J78Qx7xZSvpPfiGJ0HyH9zp/KyoCiNS1Fw+LOW9J/wDEMZ8Wct6T34hidB8g/c6fyspktQmpuLp8WMr6T34hjHiwlfSe/EMToPkn7nT+VlKplich17O2LC5PuT8laX300SMUpIoVnfQ5D3wd2boXKsEKS1VQyUslZHReyibEWQpJasxV8dKossVZHgIzHo9Fxzz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8575" y="-868363"/>
            <a:ext cx="552450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6148944" y="548680"/>
            <a:ext cx="1375384" cy="1490376"/>
            <a:chOff x="6148944" y="548680"/>
            <a:chExt cx="1375384" cy="1490376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548680"/>
              <a:ext cx="1194073" cy="1194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6148944" y="1669724"/>
              <a:ext cx="13753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 smtClean="0"/>
                <a:t>Angry Birds</a:t>
              </a:r>
              <a:endParaRPr lang="en-GB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693348" y="548680"/>
            <a:ext cx="1176828" cy="1505735"/>
            <a:chOff x="7693348" y="548680"/>
            <a:chExt cx="1176828" cy="1505735"/>
          </a:xfrm>
        </p:grpSpPr>
        <p:pic>
          <p:nvPicPr>
            <p:cNvPr id="1040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348" y="548680"/>
              <a:ext cx="1126877" cy="1126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7716590" y="1685083"/>
              <a:ext cx="11535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err="1" smtClean="0"/>
                <a:t>PicCollage</a:t>
              </a:r>
              <a:endParaRPr lang="en-GB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732539" y="2112398"/>
            <a:ext cx="1172586" cy="1490195"/>
            <a:chOff x="7732539" y="2112398"/>
            <a:chExt cx="1172586" cy="1490195"/>
          </a:xfrm>
        </p:grpSpPr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2539" y="2112398"/>
              <a:ext cx="1172586" cy="1172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7809949" y="3233261"/>
              <a:ext cx="10602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err="1" smtClean="0"/>
                <a:t>Socrative</a:t>
              </a:r>
              <a:endParaRPr lang="en-GB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49781" y="2039056"/>
            <a:ext cx="1475981" cy="1550321"/>
            <a:chOff x="6049781" y="2039056"/>
            <a:chExt cx="1475981" cy="1550321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1220" y="2039056"/>
              <a:ext cx="1245928" cy="1245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6049781" y="3220045"/>
              <a:ext cx="14759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/>
                <a:t>Temple Run 2</a:t>
              </a:r>
              <a:endParaRPr lang="en-GB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66801" y="3616008"/>
            <a:ext cx="1222375" cy="1403867"/>
            <a:chOff x="7666801" y="3616008"/>
            <a:chExt cx="1222375" cy="1403867"/>
          </a:xfrm>
        </p:grpSpPr>
        <p:pic>
          <p:nvPicPr>
            <p:cNvPr id="1043" name="Picture 19" descr="https://encrypted-tbn0.gstatic.com/images?q=tbn:ANd9GcTTFr7YOE0kXTdyZQafKKs_qgtvZNWs1GPiDf5KP1mBnkFGXDIO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56" r="32572"/>
            <a:stretch/>
          </p:blipFill>
          <p:spPr bwMode="auto">
            <a:xfrm>
              <a:off x="7666801" y="3616008"/>
              <a:ext cx="1222375" cy="1219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7862910" y="4650543"/>
              <a:ext cx="7571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err="1" smtClean="0"/>
                <a:t>Skitch</a:t>
              </a:r>
              <a:endParaRPr lang="en-GB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43612" y="3616008"/>
            <a:ext cx="1323642" cy="1508533"/>
            <a:chOff x="6143612" y="3616008"/>
            <a:chExt cx="1323642" cy="1508533"/>
          </a:xfrm>
        </p:grpSpPr>
        <p:pic>
          <p:nvPicPr>
            <p:cNvPr id="1034" name="Picture 10" descr="https://encrypted-tbn1.gstatic.com/images?q=tbn:ANd9GcTO_mxmlaUNg07fkmpYhiXquLh_zuAsbNxiYa5tI0G9iFzfsMOsEw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3612" y="3616008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148944" y="4755209"/>
              <a:ext cx="13183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/>
                <a:t>Theme Park</a:t>
              </a:r>
              <a:endParaRPr lang="en-GB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41220" y="5157192"/>
            <a:ext cx="1194048" cy="1449452"/>
            <a:chOff x="6141220" y="5157192"/>
            <a:chExt cx="1194048" cy="1449452"/>
          </a:xfrm>
        </p:grpSpPr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1220" y="5157192"/>
              <a:ext cx="1194048" cy="1194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6172533" y="6237312"/>
              <a:ext cx="11209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err="1" smtClean="0"/>
                <a:t>Minecraft</a:t>
              </a:r>
              <a:endParaRPr lang="en-GB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619969" y="5131723"/>
            <a:ext cx="1243013" cy="1482883"/>
            <a:chOff x="7619969" y="5131723"/>
            <a:chExt cx="1243013" cy="1482883"/>
          </a:xfrm>
        </p:grpSpPr>
        <p:pic>
          <p:nvPicPr>
            <p:cNvPr id="1046" name="Picture 22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94"/>
            <a:stretch/>
          </p:blipFill>
          <p:spPr bwMode="auto">
            <a:xfrm>
              <a:off x="7619969" y="5131723"/>
              <a:ext cx="1243013" cy="121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7884310" y="6245274"/>
              <a:ext cx="8460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/>
                <a:t>iMovie</a:t>
              </a:r>
              <a:endParaRPr lang="en-GB" b="1" dirty="0"/>
            </a:p>
          </p:txBody>
        </p:sp>
      </p:grp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984542" y="794766"/>
            <a:ext cx="4237868" cy="4946557"/>
          </a:xfrm>
          <a:prstGeom prst="rect">
            <a:avLst/>
          </a:prstGeom>
          <a:solidFill>
            <a:srgbClr val="FFFFFF"/>
          </a:solidFill>
          <a:ln w="38100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1" name="Picture 5" descr="photo"/>
          <p:cNvPicPr>
            <a:picLocks noChangeAspect="1" noChangeArrowheads="1"/>
          </p:cNvPicPr>
          <p:nvPr/>
        </p:nvPicPr>
        <p:blipFill>
          <a:blip r:embed="rId14">
            <a:lum bright="48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6" t="27931" r="20955" b="28795"/>
          <a:stretch>
            <a:fillRect/>
          </a:stretch>
        </p:blipFill>
        <p:spPr bwMode="auto">
          <a:xfrm>
            <a:off x="1421799" y="973753"/>
            <a:ext cx="3150201" cy="434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4100" name="Picture 4" descr="phot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6" t="27931" r="20955" b="28795"/>
          <a:stretch>
            <a:fillRect/>
          </a:stretch>
        </p:blipFill>
        <p:spPr bwMode="auto">
          <a:xfrm>
            <a:off x="4151554" y="909954"/>
            <a:ext cx="840891" cy="1366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1080464" y="868402"/>
            <a:ext cx="4046023" cy="439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sz="2400" b="1" i="0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iPads</a:t>
            </a:r>
            <a:r>
              <a:rPr kumimoji="0" lang="en-GB" sz="2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in Education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rgbClr val="0000C0"/>
                </a:solidFill>
                <a:effectLst/>
                <a:latin typeface="Calibri" pitchFamily="34" charset="0"/>
                <a:cs typeface="Arial" pitchFamily="34" charset="0"/>
              </a:rPr>
              <a:t>Matt Patterson: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1" i="0" u="none" strike="noStrike" cap="none" normalizeH="0" baseline="0" dirty="0" smtClean="0">
              <a:ln>
                <a:noFill/>
              </a:ln>
              <a:solidFill>
                <a:srgbClr val="0000C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sng" strike="noStrike" cap="none" normalizeH="0" baseline="0" dirty="0" smtClean="0">
                <a:ln>
                  <a:noFill/>
                </a:ln>
                <a:solidFill>
                  <a:srgbClr val="0000C0"/>
                </a:solidFill>
                <a:effectLst/>
                <a:latin typeface="Calibri" pitchFamily="34" charset="0"/>
                <a:cs typeface="Arial" pitchFamily="34" charset="0"/>
              </a:rPr>
              <a:t>Class blog: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rgbClr val="0000C0"/>
                </a:solidFill>
                <a:effectLst/>
                <a:latin typeface="Calibri" pitchFamily="34" charset="0"/>
                <a:cs typeface="Arial" pitchFamily="34" charset="0"/>
              </a:rPr>
              <a:t>5tanfieldlea.weebly.com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cs typeface="Arial" pitchFamily="34" charset="0"/>
              </a:rPr>
              <a:t>(examples &amp; ideas under ‘Curriculum: </a:t>
            </a:r>
            <a:r>
              <a:rPr kumimoji="0" lang="en-GB" sz="2000" b="1" i="0" u="none" strike="noStrike" cap="none" normalizeH="0" baseline="0" dirty="0" err="1" smtClean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cs typeface="Arial" pitchFamily="34" charset="0"/>
              </a:rPr>
              <a:t>iPads</a:t>
            </a: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cs typeface="Arial" pitchFamily="34" charset="0"/>
              </a:rPr>
              <a:t> in Education)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rgbClr val="262626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sng" strike="noStrike" cap="none" normalizeH="0" baseline="0" dirty="0" smtClean="0">
                <a:ln>
                  <a:noFill/>
                </a:ln>
                <a:solidFill>
                  <a:srgbClr val="0000C0"/>
                </a:solidFill>
                <a:effectLst/>
                <a:latin typeface="Calibri" pitchFamily="34" charset="0"/>
                <a:cs typeface="Arial" pitchFamily="34" charset="0"/>
              </a:rPr>
              <a:t>Twitter: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rgbClr val="0000C0"/>
                </a:solidFill>
                <a:effectLst/>
                <a:latin typeface="Calibri" pitchFamily="34" charset="0"/>
                <a:cs typeface="Arial" pitchFamily="34" charset="0"/>
              </a:rPr>
              <a:t>@</a:t>
            </a:r>
            <a:r>
              <a:rPr kumimoji="0" lang="en-GB" sz="2000" b="1" i="0" u="none" strike="noStrike" cap="none" normalizeH="0" baseline="0" dirty="0" err="1" smtClean="0">
                <a:ln>
                  <a:noFill/>
                </a:ln>
                <a:solidFill>
                  <a:srgbClr val="0000C0"/>
                </a:solidFill>
                <a:effectLst/>
                <a:latin typeface="Calibri" pitchFamily="34" charset="0"/>
                <a:cs typeface="Arial" pitchFamily="34" charset="0"/>
              </a:rPr>
              <a:t>MattPEducation</a:t>
            </a: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rgbClr val="0000C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cs typeface="Arial" pitchFamily="34" charset="0"/>
              </a:rPr>
              <a:t>(blog updates tweeted +more)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1" i="0" u="none" strike="noStrike" cap="none" normalizeH="0" baseline="0" dirty="0" smtClean="0">
              <a:ln>
                <a:noFill/>
              </a:ln>
              <a:solidFill>
                <a:srgbClr val="262626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sng" strike="noStrike" cap="none" normalizeH="0" baseline="0" dirty="0" smtClean="0">
                <a:ln>
                  <a:noFill/>
                </a:ln>
                <a:solidFill>
                  <a:srgbClr val="0000C0"/>
                </a:solidFill>
                <a:effectLst/>
                <a:latin typeface="Calibri" pitchFamily="34" charset="0"/>
                <a:cs typeface="Arial" pitchFamily="34" charset="0"/>
              </a:rPr>
              <a:t>Email: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rgbClr val="0000C0"/>
                </a:solidFill>
                <a:effectLst/>
                <a:latin typeface="Calibri" pitchFamily="34" charset="0"/>
                <a:cs typeface="Arial" pitchFamily="34" charset="0"/>
              </a:rPr>
              <a:t>m.patterson100@durhamlearning.net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1" i="0" u="none" strike="noStrike" cap="none" normalizeH="0" baseline="0" dirty="0" smtClean="0">
              <a:ln>
                <a:noFill/>
              </a:ln>
              <a:solidFill>
                <a:srgbClr val="0000C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500" y="6578953"/>
            <a:ext cx="9080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‘</a:t>
            </a:r>
            <a:r>
              <a:rPr lang="en-GB" sz="1100" dirty="0" err="1" smtClean="0"/>
              <a:t>iPad</a:t>
            </a:r>
            <a:r>
              <a:rPr lang="en-GB" sz="1100" dirty="0" smtClean="0"/>
              <a:t> Games as a stimulus’ – M. Patterson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12112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6120680" cy="183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2420888"/>
            <a:ext cx="84142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effectLst/>
              </a:rPr>
              <a:t>Through playing the game, we have looked at:</a:t>
            </a:r>
            <a:br>
              <a:rPr lang="en-GB" sz="2800" dirty="0" smtClean="0">
                <a:effectLst/>
              </a:rPr>
            </a:br>
            <a:endParaRPr lang="en-GB" sz="2800" dirty="0" smtClean="0">
              <a:effectLst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2800" dirty="0" smtClean="0">
                <a:effectLst/>
              </a:rPr>
              <a:t>Types of angles (Acute, Right &amp; Obtuse).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800" dirty="0" smtClean="0">
                <a:effectLst/>
              </a:rPr>
              <a:t>Probability / Chance words.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800" dirty="0" smtClean="0">
                <a:effectLst/>
              </a:rPr>
              <a:t>Nets of 3D shapes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800" dirty="0" smtClean="0">
                <a:effectLst/>
              </a:rPr>
              <a:t>Measuring angles.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sz="2800" dirty="0"/>
          </a:p>
          <a:p>
            <a:r>
              <a:rPr lang="en-GB" sz="2800" dirty="0" smtClean="0">
                <a:solidFill>
                  <a:srgbClr val="FF0000"/>
                </a:solidFill>
              </a:rPr>
              <a:t>All areas identified as a class weakness through QCA analysis.</a:t>
            </a:r>
            <a:endParaRPr lang="en-GB" sz="2800" dirty="0">
              <a:solidFill>
                <a:srgbClr val="FF0000"/>
              </a:solidFill>
              <a:effectLst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506394" y="400528"/>
            <a:ext cx="1375384" cy="1490376"/>
            <a:chOff x="6148944" y="548680"/>
            <a:chExt cx="1375384" cy="1490376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548680"/>
              <a:ext cx="1194073" cy="1194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6148944" y="1669724"/>
              <a:ext cx="13753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 smtClean="0"/>
                <a:t>Angry Birds</a:t>
              </a:r>
              <a:endParaRPr lang="en-GB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3500" y="6578953"/>
            <a:ext cx="9080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‘</a:t>
            </a:r>
            <a:r>
              <a:rPr lang="en-GB" sz="1100" dirty="0" err="1" smtClean="0"/>
              <a:t>iPad</a:t>
            </a:r>
            <a:r>
              <a:rPr lang="en-GB" sz="1100" dirty="0" smtClean="0"/>
              <a:t> Games as a stimulus’ – M. Patterson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5346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http://gearpatrol.com/wp-content/uploads/2012/10/ipad-mini-white-gear-patr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229579"/>
            <a:ext cx="8964488" cy="666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115616" y="908720"/>
            <a:ext cx="4046023" cy="4390734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sz="2400" b="1" i="0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iPads</a:t>
            </a:r>
            <a:r>
              <a:rPr kumimoji="0" lang="en-GB" sz="2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in Education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rgbClr val="0000C0"/>
                </a:solidFill>
                <a:effectLst/>
                <a:latin typeface="Calibri" pitchFamily="34" charset="0"/>
                <a:cs typeface="Arial" pitchFamily="34" charset="0"/>
              </a:rPr>
              <a:t>Matt Patterson: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1" i="0" u="none" strike="noStrike" cap="none" normalizeH="0" baseline="0" dirty="0" smtClean="0">
              <a:ln>
                <a:noFill/>
              </a:ln>
              <a:solidFill>
                <a:srgbClr val="0000C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sng" strike="noStrike" cap="none" normalizeH="0" baseline="0" dirty="0" smtClean="0">
                <a:ln>
                  <a:noFill/>
                </a:ln>
                <a:solidFill>
                  <a:srgbClr val="0000C0"/>
                </a:solidFill>
                <a:effectLst/>
                <a:latin typeface="Calibri" pitchFamily="34" charset="0"/>
                <a:cs typeface="Arial" pitchFamily="34" charset="0"/>
              </a:rPr>
              <a:t>Class blog: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normalizeH="0" baseline="0" dirty="0" smtClean="0">
                <a:ln>
                  <a:noFill/>
                </a:ln>
                <a:solidFill>
                  <a:srgbClr val="0000C0"/>
                </a:solidFill>
                <a:effectLst/>
                <a:latin typeface="Calibri" pitchFamily="34" charset="0"/>
                <a:cs typeface="Arial" pitchFamily="34" charset="0"/>
              </a:rPr>
              <a:t>5tanfieldlea.weebly.com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cs typeface="Arial" pitchFamily="34" charset="0"/>
              </a:rPr>
              <a:t>(examples &amp; ideas under ‘Curriculum: </a:t>
            </a:r>
            <a:r>
              <a:rPr kumimoji="0" lang="en-GB" sz="2800" b="1" i="0" u="none" strike="noStrike" cap="none" normalizeH="0" baseline="0" dirty="0" err="1" smtClean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cs typeface="Arial" pitchFamily="34" charset="0"/>
              </a:rPr>
              <a:t>iPads</a:t>
            </a:r>
            <a:r>
              <a:rPr kumimoji="0" lang="en-GB" sz="2800" b="1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Calibri" pitchFamily="34" charset="0"/>
                <a:cs typeface="Arial" pitchFamily="34" charset="0"/>
              </a:rPr>
              <a:t> in Education)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rgbClr val="262626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1" i="0" u="none" strike="noStrike" cap="none" normalizeH="0" baseline="0" dirty="0" smtClean="0">
              <a:ln>
                <a:noFill/>
              </a:ln>
              <a:solidFill>
                <a:srgbClr val="0000C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19556" r="18240" b="44148"/>
          <a:stretch/>
        </p:blipFill>
        <p:spPr bwMode="auto">
          <a:xfrm>
            <a:off x="6084168" y="908720"/>
            <a:ext cx="316188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300192" y="3096674"/>
            <a:ext cx="2867124" cy="684953"/>
          </a:xfrm>
          <a:prstGeom prst="rect">
            <a:avLst/>
          </a:prstGeom>
          <a:noFill/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716016" y="3439150"/>
            <a:ext cx="151216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698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Matt BACKUP\2013-14\Numeracy\Resources\Angles\Angry Birds Work\IMG_15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29" b="14188"/>
          <a:stretch/>
        </p:blipFill>
        <p:spPr bwMode="auto">
          <a:xfrm>
            <a:off x="251520" y="274365"/>
            <a:ext cx="4057073" cy="51708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Matt BACKUP\2013-14\Numeracy\Resources\Angles\Angry Birds Work\IMG_15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4365"/>
            <a:ext cx="3801456" cy="50686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0830" y="5517232"/>
            <a:ext cx="83776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800" dirty="0" smtClean="0">
                <a:effectLst/>
              </a:rPr>
              <a:t>Types of angles (Acute, Right &amp; Obtuse).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800" dirty="0" smtClean="0">
                <a:effectLst/>
              </a:rPr>
              <a:t>Probability / Chance words.</a:t>
            </a:r>
          </a:p>
        </p:txBody>
      </p:sp>
      <p:sp>
        <p:nvSpPr>
          <p:cNvPr id="5" name="AutoShape 5" descr="data:image/jpeg;base64,/9j/4AAQSkZJRgABAQAAAQABAAD/2wCEAAkGBxQTEhQUEhQUFBUUFRcVFBcVFBQUFBUUFBQWFxQUFBUYHCggGBolHBQUITEhJSkrLi4uFx8zODMsNygtLisBCgoKDg0OGhAQGiwkHCQsLCwsLCwsLCwsLCwsLCwsLCwsLCwsLCwsLCwsLCwsLCwsLCwsLCwsLCwsLCwsLCwsLP/AABEIAOEA4QMBEQACEQEDEQH/xAAbAAACAgMBAAAAAAAAAAAAAAAAAQUHAgQGA//EAEsQAAEDAQEJCgkJCAIDAAAAAAEAAgMRBAUGEiExUWFxkQcTFEFSU3KBwdEVFiIyNKGisbMXIyQzQnOSk9I1Q2KCssLh8CWjVIPD/8QAHAEBAAIDAQEBAAAAAAAAAAAAAAEEAwUGAgcI/8QAOhEAAQIDAgoJAwQDAQEAAAAAAAECAwQRBVESExUhMVJxobHRFDIzNEFhgZHBIlPhBiRC8BYj8XJi/9oADAMBAAIRAxEAPwCw4V8jcbY2AFjJGApRFVaA2I4Fs5eSV3gYnPPdtmW0ZZ5iWIZcGWXJ6EYwfB0yegxgcGTJ6DGBwZMnoMYHB0yegxgcHTJ6DGBwdMnoMYHB0yegxgcHTJ6DGBwdMnoMYHB0yegxhtWKOgK3lkwMSxyXqYIrqqhsrbmIi7q2YOcDTi7StfNwsNyL5HlxpcBGYKr0c80DgAzDYnRxQfABmGxOjk0DgIzBOjihi6wjMF5WXIoak1ipxDYq0SAqEUNGRoHEFUVFQ8iFMwUZwOgzBCRYIzDYgN2ArlHG9Q9cOuILzSgN2zRZ1tJKVRfqcYnu8ENkzALbLNwoKUMWAqnmbaqzraRNCHpIAuHaFjy2txOIFw7Qoy264YgfDdCZbdqjEBw7QmW3XDEBw7QmW3aoxAcO0Jlt2qMQHDdCZbdcMQHDdCZbdcMQHDdCZbdcMQHDdCZbdqjEBw3QmW3XDEG7c6bCB0FdLYU2szDe5U0L8FaOzBVDcW9MBCXct+9vaKZW19ZWrnpjFvRPIxvdRSON2dCpdOW484YhdjQnTluGGHhnQnTluGGMXa0J05bhhmTbsaF6Sd8hhnu23NcsiR2PJwjVtkAOMKvGhIudCFIkSU/3IqVDyegeoFQw1IqbLpKCnGfcuXwaqb827I1GNwnogXQbj5aK7FmMFMFDwjangXLWuertJkRKCqvBIIAQBVAOqEAgCqAKoAQBVAFUAVQErcbI7WPcu3/S3YxNqcCjNaUJFdSVTk77nUlZ0P7nLRWr2jdnyYIq5yC3xawxVGHoTUMJABdxoKgZEFTJkylFoKm5BbOIqwyL4KekcatsAri41jelHEGvBNjpsXhUB7YSgip6tkq46MWxc4raNOi8SXsxxLCxaKqkqhkXLE5aqTQVV5JCqAKoB1QBVAFUAVQBVAFUAVQBVCAqgCqAlriHE7WPcu2/S3YxNvwUZvShJLqSocdfm6kzPu/7nLR2p2jdnyVoy5zn8JawxVHhIKjEiCot8QVGCgECgMmPUoKmU81QvSrUmpoPloQV6RKoSb2GFjIqZ2F9StBFQ6RCchOJUVMlD0XgAgCqAEAVQBVAFUAIAQAgHVCBVQkKoB1Qglrh5Hax7l236W7GJt+CjN9ZCTXUFM4m/g/PM+7/ALnLSWn2jdnyVI/WOdDtK1hhqBepFTHDQipmJNqgmob4gqMvQVASIKic9STU0LS9ZWnpFPPhWn/dqnBBN3PK5uKdK0n4ci17tJlPSq8gKoAqgCqAEAVQDqgCqASAaAEAIAqgBAS9wvNdrHuXa/pfsYm34NfOdZCUXUFM4O/99J4/u/7nLS2n2ibCnMr9SHNYfWtaV6iw0FR74gqZF+JCajw1AqMvQmpgX5K/7qUnmonuxIhJo2h6ytPSGphrIejqLnuXMRUOnaT0T8SoOTOZUM8NRQDw1FAGGlAGGlAGGlAGGlAGGlAGGlAGGlAPDShAYaUJDDShAYSUAYSUBNXAPkv1j3LtP0x2MTb8GvnOshKrpymcBuh/Xx/df3uWltPtG7ClM9ZNhygfjWuKw3FAMvQGQeoJqYh2xSQMFCTIOxKAJxUg0bSsrT2hp4ZWQ9Fo2C5UXI9p/etitkSa6Wb3czbdIiX8CdhuTDTzPaf3rGtiSP297uZPSYt/A9PBEPI9p/eoyHI/b3u5jpMW/gHgiHke0/vTIcj9ve7mOkxb+AeCIeR7T+9MhyP297uY6TFv4B4Ih5HtP70yHI/b3u5jpMW/gHgiHke0/vTIcj9ve7mOkxb+AeCIeR7Tu9MhyP297uY6TFv4B4Ih5HtP70yHI/b3u5jpMW/gHgiHke0/vTIcj9ve7mOkxb+AeCIeR7T+9MhyP297uY6TFv4B4Jh5HtP70yHI/b3u5jpMW/gHgiHke0/vTIcj9ve7mOkxb+AeCYeR7T+9MhyH297uY6TFv4B4Ji5HtO70yHIfb3u5jpMW/gPwTFyPad3pkOQ+3vdzHSYt/A97NZWx1wBSuXGT7yrstJwZZFbBbRF81XiqmN8Rz+seysngjrpXCgncHSswnAYIOG9uKpNPJIzlYIstDirV6b1+DG6E1y1VDT8ULHzR/Nm/WsXQJfV3rzPPR4d3EfijZOaP5sv60yfL6u9eYxEO7iYi86x8z/2zfrToEDV3rzHR4d3Ey8UbJzR/Nl/WmT5fV3rzGIh3cQ8UbJzR/Ml/WnQJfV3rzGIh3cQ8UrJzR/Nl/WmT5fV3rzGIh3cQ8UbJzR/Nl/WnQJfV3rzGIh3cTF96Vkp9UfzZv1p0CX1d68xiId3EiLbezZRki/7Jf1KegwNXevMnEsuI7xcs3Nn8yX9S9dDg3b15k4llx0dgVkyE/DkQHogBACAEAIAQAgBACAEAIAQAgBACAEAIAQAgBACAEAIAQGMmRAQd0EBGICDsd/EY/dP2tWfo63m3bY8Rf5JvJiLdAjp9TJtavXRlvMiWHE103mZ3QI+Zk2tToy3jIcTXTebdx78WWiZsIie0uwsZLaDBaXcWpeHwValaleZsx8CGr1ci0OnWE1gIDlbp37MhlfGYnuLDQkFtDqV6HIue1HIuk1Ee2IUGIsNzVqhq/KHHzMm1q95Ofehiy7B1V3D+UGPmZNrUyc+9CMvQdVdwDdBj5mTa1MnPvQZeg6q7g+UGPmZNrUyc+9Bl6DqruD5QY+Zk2tTJz70GXoOqu4PlBj5mTa1MnPvQZeg6q7g+UGPmZNrUyc+9Bl6DqruGN0CPmZNrUyc+9CMvwdVdwHdAj5mTa1MnPvQnL8HVXcA3QI+Zk2tTJz70GX4Oqu4PlAi5mTa1MnPvQZfg6q7g+UCPmZNrUyc+9CMvwdVdwfKBHzMm1qZOfegy/B1V3B8oEfMybWpk596DL8HVXcHygR8zJtamTn3oMvwdVdw/H+PmZNrUyc+9Bl+DqruDx/j5mTa1MnPvQZfg6q7g8f4+Zk2tTJz70GX4Oqu4PH+PmZNrUyc+9Bl+DqruE+/6On1Mm1qjJz70GX4Oqu4iLbfxGf3Um1q8rIvTxQypbUJf4ruI7x1j5p+1q89Cdee8rw9VTlrKsqH0uGSTF7LSDCEkxeR6dDqk+G5YI/UNXavdnenFC2FSOTBAVVfOz6VN0+wLpJRP9LdhwNqu/eRNvwZWC9meZgkYGlprSrgMhIOLqURZuFDdgu0nuXsuYjw0iMRKL5mz4mWnkt/GFj6fAv3GbIc5cnuHiZaeS38YTp8C9fYZDnLk9xC8y08ln42p0+BevsMiTlye4eJlp5LfxtTp8C/cMhzlye5G3SuU+B4ZIACWh2I1xEkD3FWIUVkVuE3Qa+bloks/AiaaVNTe1loVcIN7SgwgwUoKhvaUGEG9pQYQxGlCMIDGlBhDwEoMIN7Sgwg3tKDCDe0oMIN7Sgwg3tKDCE5mJRQI4i7a1YHoXYKkbiWEuZzYspVBD7bDJGM4l7LSGVVJJM3jenw6pPhuWCN1TV2r3Z3pxQtlUzkgQFV3zelTdPsC6aT7Buw4C1e9xNvwdxeX6JHrf/W5aa0O3d6cDqrF7kz14qQLL9ZjT5qPa5cylqOVK4Jb6Qtxl45zc1HtcmVHao6QtweOk3NxbXJlR2qOkLcSd7t8UlolLHsY0YBdVpdWoLRTH0irMrOrGfgqlM1eB7hxVctKEHf/AOkt+6b/AFvXW2Z2K7fhDlP1D3lv/lOKnNrYmgEhI0IBACAaAEIAFCQqgGSoIAIBVQDqgE5CUIq3FV3l2CRlVhLh62UrXIfb4ZItyL2WmmSEk1eL6dFqk+G5Yo3VNVavdnenFC2lTOSBAVTfOfpU3T7Aunk+wbsOBtVP3cTb8Hc3lehx63/EctLaHeHenA6qxu5s9eKnNR3oWgACjMnL/wALkks2OieHuZ8Q4y8UrRmZ+P8AwpydH8vcYhw/FK0Zmfj/AMJk6P5e5OIcS17NwpYJi94bQsLcTq4yWnJ1FW5KUiQomE6lKU4GSFDVq1Uht0H0lv3Tf63rsrL7Fdvwhy36h7y3/wApxU5oFbE0IVQElcu4s0/1bPJ5bvJZt4+qqrxpqFC6y57vEuytnR5nOxua9cyfn0qdPYryGD62RzjmYA0aqmpPqWtiWo5eo33N9A/TsNM8V6rszc/glob2LK390D0nOPqJoqrp6Ov8uBsmWRJs0M91Vfk9vANm5mPYvHS42splybKfbT2Nae9Syu+wWnO1zvcSR6lkbPx2+NfQrxLFk3fxpsVf+ELb7xzjMMlf4XintDuVyHaifzb7cvyauY/Tq6YL/ReacjmLbYJITgysLc1ch1EYitlDjMipVi1NBMSkaAtIjaf281cJZCvQA5BQdUIBAJyKShF25V3l2CRiwFw9bKtah9uhkjG5ei0iGdVIJm8X0+H/ANnwnLDF6pq7V7s704oW2qpyQICp76fS5un2BdPJ9g3YcHane4m34N25N9kkETYmsYQ2uM4VcZJ4jpWKPIMivV6qucsSlsRJeEkJrUVE+Vqbnj5Lzcftd6xZKh6ylj/IYuom8PHuXm4/a71GSoeso/yGLqJvDx7m5uP2u9MlQ9ZR/kMXUTeHj3Lzcftd6ZKh6yj/ACGLqJvIS7V1nWmQPcGtIaG0bWlASa4+krsvLpAbgovjU1U9OOm4iPclM1OPM0WNJIABJJoAMZJOQALMqoiVUqNarlRETOd1e9eg1tH2gBzsojytb0uUdGTWtLNWirvphZkv5HV2fYjWIj5jOt3gm2/htOtApiC1R0KJTMhjLK1oLnENAylxAA1koSiKq0QhLTfjYmYjO133YdINrAR61kSE5fAtNkY7v4++biawv8sfLf8AlP7lOJce8nR7t6G/Y76LJLQMnZU5A6sZOoPAqvKw3J4GF8pGZpavHgTAK8Fc8rRZ2yNLXtDmnKCKhemPcxatWiniJCZEbgvSqeZwt8d6hirJDVzBjc3K5gzjlN9Y04yt3KT6RPoiZl4nJWlYroSLEgZ2+KeKc03nLLZGgGCgoNCDFyglCLtwWB5dgkbRYC5U9bKtUh9uhkg1ey0hkUBN3ienw6pPhvWKL1TV2t3Z3pxQtxVjkQQFTX0+lz9PsC6iS7Buw4O1O9v2/BFKyUAqgGShAIBkoBqCCxb0b3RC0SyD51wxA/u2ni6R4z1Z66CenMauA3qpv/B2dk2Yku3GRE+td35v9r69Mtcbo4u+S/kRkxWUCR4xOefq2HMOWfVrxhZ2QVXOptZSzXRPqiZku8fwcPbJZZzhTyOkPFU4m9FoxN6gFaaxE0G+gyrIaUalDBsLcy9UQsYCIZ72MwUjBQxks7SMiiiHnFopt3LuraLNTeJDgj927Gw6MHi6qFY3w0cVJiRhxesme/xLCvavrjtXkEb3MBjYTidTKYz9rVlHrVR8NWnPTUk+Bn0tv5nQrGUjg78r3t7rPEKMJ+caMjSftDQc3F7t3ITeH/rfp8FOTtmzMD/fCTN4pd5p5cOHJLaHOjBQhTF5Q9IRduVd5dgkbXWsBbPWylalD7bDJBhxL1UtIZISTl4fp8OqT4T1jidU1Vrd2d6cULdVc5EEBUl9Tvpc/T7AuokuwbsOFtRP3b9vwRQKtFCgyUIDCQUFVAMFAdTeJcjfZTK8eREcWYyZRsy9YWstKYwGYCaV4fk3diSWNiY12hujb+NPsWMtAdeV/f1fMS51lgdQDFO8Z+OJp9+zOrEKH4qbuzZDCpFemzny9zkI2gZFaOiRtEMylSQBSoCqVAw5TUig6oDzkZjBBLXNNWuBIIIyEHOvKpUxvho5M5ZN5l8fCWGOWgnjHlcW+Nyb4BsBGcjPRU4kPBXyOVnpNYDqp1V3eXI6OSMOBa4Agggg5CDiIKxoqotUNc5qORWqmZSp7v3NNnndHjwfOYc7Dk2Yx1Lp5aPjoaO8fHacDaEostHVnhpTZ/cxHgqwUdJi9D0hF25V3l2CRiwFw9rMVpkU+2QyQYvRaQyJSpJOXhenw6pPhOXiJoNVa3dXenFC31gOQBAVFfWfpk/T7AupkuwbsOGtPvT9vwRVVaKFAqgAoBiiEZwwkFC373bBvFnjZ9rBwn9N2N2zJ1LlJqLjYrneHhsO+kZfEQGs8fHauk8L7br8Gsznjz3eRH03VodNAHO/lWFjaqbWTl8fFRvhpXZ/cxUkbaaScZJxkk5STnV1Mx2bGo1KGdVNT2PCSpFADkqKDqlQGElRQMJKiggUqKHpY7Y+GVk0fnMNacpuRzToIqF5clUoVpqA2LDVqlzWS0tkYyRhq17Q5p0OFQqSpTMcW9iscrV0oc3ug2HCgEoGOJ2PovIHvwfWtlZkXBiKy/ihobdl8OAkRNLV3L+aFeLfHIGLiihEI22qs8uQSMoVgLmY9bOVpD7bDN+Mr0ilpD0JxKagnLwfT4dUnwnrG/Qau1+6u9OKFwLEceCAqC+w/TJ+n2BdVJdgzYcPafen7fgiVaKIVQUHVQRQA5TQUN+4MG+WiFmUGRtdQNXeoFYJl+BCc7yLMlCxkwxvmhcq5I74rbdOthdPDFxRsMh0ukJaOsBh/Es0JPE6KxIP0uiedPb/AKcmXLPU6Cg8JKkUDCSooBclRQKpUUAOSooPCU1IGgESlRQsbc1thfZSw5YZHNHRdR49bnDqVWImc5O1oWBHqnilfg6O6tn3yGVnKY4DWQaHbRTBfgRGuuU0szDxkJzL0VCmQ5dbQ+d0E4qFJRCMtirxC5CNCqwFqhnZitEin22GbzTiU1LaGQKVJoT14H7Qh1SfCevLtBqbX7q704oXEsZx4ICnb7T9Mn6fYF1cj3dmw4m0u9P2/BE1VooBVANQBkoRQnbxsdth/n+E9UrR7u704obKyU/ds9eClsrmDtCor+pK2+b+ERtGremu97is8PMh19kNpLIt9eJBkr3U2gYSVFB1SoAuSpFAqlQOqmoHVAAKVA6qakHa7lr/AC7U3ipCev50Hs2LDF8Dnrdb1F2/BYCwnPlIzNo5wHESNhXYtWqIp85iNwXKnmeblKnhCLtarxC7CNHGq5azGVnK0FT7bDN5hU1LaDCEqdBufH/kIdUnwnqHaDU2v3V3pxQuNeDjgQFOX3O+mT9PsC6uR7uzYcVaSfun7SHBVso0HVQBoQCAmryZKW2E1xVcPxRuA9ZVO0ErLu9OKGwstaTTFXz4KW+uWO0Kk3Q4cG3PPLjjf6iz/wCZWVmg6+xXVltiqnz8nOVXqpthhyVFBhympFBOcoVRQdVNQPCSoDCSooGElRQYcpRQd9uWQYrS/OY2dbA5x+IFiiHNW6/6mN8lX3/4d251ASeLGsaJU59VpnKOe+pJzknauzRKJQ+dOWqqpg44kUhCOtpVZ5chEcsBbM4OJc8fbIZvNQtJoMlJJP7nx/5CHVJ8J6hVNTa/dXenFC5V5OOBAUzfcfpto6fYF1kj3dmw4y0u8v2kOCrZRHVAAQDwlBFDYufa97lZJj8h7Xa8FwNF4iw8NitvShkgvxcRr7lRS8mPBAIxgioOcHIuNVKLRTvUWqVQ4PdUufVsM4+yTG/U/GwnQCCP5wpadDYMej3Ql8c6emndwK8qvVTpgqgCqVAyVNQPCSooGElRQC5TUigEoAwvUlQW/eLc4w2OPCFHSVldnq+mCDpDQwdSxuXOcVacfGzLlTQmZPT81Nu+i171ZZnceAWt6T/JFNtepZ5OHhx2p58M5pJ+Lipd7vKnvmKeXVnCCKKSRlrcq8QuQkNDCCrFmimdnK5w+2QzeYcSmpbQyqhJP7nv7Qh1SfCeoNTbHdXenFC50ONBAUxfgfpto+87Autke7s2HG2j3p5Dkq0URAqSaDLlFCKACgCqAtm8C6gmswYT5cNGHo/uzsFP5SuYtKBi42Emh2fn/fM62ypjGwEaulubl/fInLp2Fs8T4pPNe0tOcZnDSDQjSFrzcQYzoMRIjdKFHXTsD4JXxSijmGleJw+y9ugjGvR3svHZHhpEZoXd5ehqhyVM1B4SVFAqpIGHZ0reKDwlNQIFKgKpUE9edcI2qcAg71HR0p4iK+TH/NTYDoUKtDXWnOJLQc3WXMnP04lyrwcSV/ulXUq5lnafN+ck1kUYNhJppC3lkwKIsVdifJzluTFaQU2r8f3YcPVbk56gjkUKE0kbbCq8QtwjQVctGUDlzVT7ZDN5uRC2hlVCToNzv9oQ6pPhPQ1Nsd1d6cULoUnGAgKVvwP020fedgXXSPd2bDj7RT9y8hwVaoUVQZONCKCQkyBQhRBAS9692zZZxJlYfJkA42E5RpGX1caqzkskeFg+PhtLkjMrLxUd4LmXZ+C54JmvaHMIc1wBaRkIOMELknNVqqi6UOya5HIipoIG/C9htsjBFGzMHzbzkI42P/hPqOPODBsrOtB0q/PnYulPlPPjwp63WOSGR0crSx7crT6iDkIOcYkO0hRWRWI9i1RTxqhkGCpAVQgKoABQEncC4c1rkwIhQDz3nzIxpznM0YzoFSniVZuchSrMJ+nwTxX+3/8AC5biXJjssTYohiGMk+c9xyvcc59WIDEFBxMzMvmIixH6eCXIF3Lqss0LpX8WJo43OORo/wByAlZ5eA6M9GN/4hr5mYbAhq93/VuKZtlqdK90jzVzyXOPFU5swXWQ2IxqNboQ4iLEdEer3aVPAL2eBuKhSEI22KtELkIjd+17D3LBQuYB6QuXMH2eGbzCoLjTIoejodzk/wDIQ6pPhPXpDUWx3V3pxQupScYCApS/L020dPsC66Q7uzYcfaPeXkNVWylQdc6ARQACgoZEoRQVUFDrryL7ODnepq7yTiOXeiTjPRPGOvOtXaEhjkw2dbj+Tb2daGJ/1v6vD8FpxyBwDmkEEVBBqCDkIIyhc2qKi0U6ZFRUqmg0LtXEhtTMGZgdTzXDE9hztcMY1ZDxqC1LTcWWdhQ1p5eC7UK9uvucTMqbO9szeJriGSaq+a7XVupDo5e3oT80ZMFb0zpzTecxarh2mM0ks8w0iNzm/iaCPWhtYc5LxOrEb7om5c5qiySVpvchPQd3IZcbD1k90JCxXt2uXzLPLre3extkpXqQrxZ+Vh9aInpn4VOuuLubGoda5BTm4icfSkIHqA1oaaZt7wgN9V5c/Y7+xWOOJgZExrGDI1ooNJ0nShz0WK+K5XvWq+ZhdK6EcEZklcGtG0niDRxnQskKE+K7BYlVK8WMyE1XvWiFR3zXefa5MI+SxtQxmYZznceNdRKSrZdlE0+KnHzs66ZfXwTQn98SIDlbKVAwkFDF7lCkohG2t6qxC5CQ1MHV61hwVM9TF5o4jr2rlz7Q76XqbkD1BZhuqewQzHRbnX7Rh1SfCevSGotjurvTihdSk4wEBSV+Pp1o6fYF18h3dmw5C0e8PIYq2UgBQA5CUCqAdVBABAo8JCKE/e1fXNZDgj5yImpY45K8bD9k+rQqU3IQ4+dczr+d5flJ+JL5tLbuRZtxL5bPaQN7fR/Nvo1/UPtdVVzsxJRYPWTNemg6OXnYMdPpXPcukmFVLYIAQAgAoDmbu36wQVaw79JmYfJB/ifk6hU6lsZezYsXO76U8+RrZm04MHMn1OuTmVtdi7UtpfhyurTzWjExo/hb25Vv4EtDgNwWJ6+KnMzMzEmHYURdlyEeXLPQr0HVCAKA8Z5KLw5TIxtSMlNSBnKqOzrQutSiVNvexmHqWaiFfCU0bbHUYQ4supcYfeI7M2EngeVnmXoww4hvxyKC611UOl3Of2jDqk+E9Shq7Y7q704oXWvRxgICkL8z9NtHT7AuvkO7s2HI2gn7lxDVVspUAGiE0qCkCwkoKGYUEKKqAdUIHVQBgoCbudfba4aBsri3kyUkGqrsYGoqnFkIETS3P5Zi7CtCYh5kdVPPOTln3Sph58MbuiXs99VTdY0Neq5dy8i6y2on8mouzNzNj5THf+MPzT+heMipr7vye1tv/wCN/wCDUtW6LaD5jImDPRzj1YwPUsrLIhJ1lVdxhfbUZeq1E3nO3Su9aZ8Usr3Dk4ms62tAB2K9ClYMLqNT59yhGnI0bruzXeG40FnKgBANAAKAwdJReVU9I2pH2q0VVZ7y1Dh0MbFGSS4jFkGvjUQm1+omK5E+k2sELIYaqeLFxR+gU0EbaoCw1GT3L0imvjwVhrVNARWhKEMjUOr3ObYBdCEnNJ8J6lCpasTClXJs4oXWy6LV6OSM+HNQFKX4zg220U5zsC66RciS7Nhyk+1ekOIbfgreGhUwFGZwVGEhGAqC34KcNBgKPfgmGgwFGJVGGhGCPfgow0IwFBsoU4aEq1Q34BMNBgKplvwzqMNCMBQEwTDQjAUN/CYSDFqLfgUw0JwFQYl0phoFYMzCqYaEYC0DfwmEgxahvwUYaEYCgZwmGhOLU83WqnGvDoiHpIVTUntVVXfELDIVDys0TpDoGU9mteYbFiL5HuI9sNPMlHCgAGQZOpXFRESiFJFqtTwwtHvWMyU8zwbIuJPviPMi+qkK5FNCex8bNncVNSlFl00sX0Ny9KRzLXGSCMT9X1buNShp7Rwkgqjku4llMuqc69HPHp4WOdAVlfJbK2qY/wAfYF0MpEpBankaKbh1jOIw2lWMaV8WPhKY0YoYtWlRjDzihcJU40nFmXCVGNIxQcKTGDFD4TpTGkYsOEpjRixC0pjScUPhKYwjFAbSmNGKHwnSoxoxYxakxhGKDhKY0YsOEpjRixcJTGDFCdaVGMJSGDHud5oJ1IiudoCo1ulTes9zScbzQckHH1lZmS6rncVnzKJmZ7kmxoGKlKZFcRKJRCmqqucwlyLy49N0mp1+ysZY/uk1Wriz7igNUIAQHT7mf7Qh6MvwXqUNdavdXenE6m+TzzrXo5IhUBX93vSJel2BbuW7JpqJjtFNNZSuYqSQQDORQR4mTUIUxKEoZNQhRPRAg2oAGRB4ibkQldI+JCBlQACAyQgQQHvY8oWWHpMUXQp0MfmhbNug1TuspnHl2qV0Hl2gxdlQlNASeb19gXhxLesayxmU/9k=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7587212" y="5352265"/>
            <a:ext cx="1176828" cy="1505735"/>
            <a:chOff x="7693348" y="548680"/>
            <a:chExt cx="1176828" cy="1505735"/>
          </a:xfrm>
        </p:grpSpPr>
        <p:pic>
          <p:nvPicPr>
            <p:cNvPr id="10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348" y="548680"/>
              <a:ext cx="1126877" cy="1126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7716590" y="1685083"/>
              <a:ext cx="11535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err="1" smtClean="0"/>
                <a:t>PicCollage</a:t>
              </a:r>
              <a:endParaRPr lang="en-GB" b="1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3500" y="6578953"/>
            <a:ext cx="9080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‘</a:t>
            </a:r>
            <a:r>
              <a:rPr lang="en-GB" sz="1100" dirty="0" err="1" smtClean="0"/>
              <a:t>iPad</a:t>
            </a:r>
            <a:r>
              <a:rPr lang="en-GB" sz="1100" dirty="0" smtClean="0"/>
              <a:t> Games as a stimulus’ – M. Patterson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60041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Matt BACKUP\2013-14\Numeracy\Resources\Angles\Angry Birds Work\IMG_15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680520" cy="624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55976" y="260647"/>
            <a:ext cx="417646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effectLst/>
              </a:rPr>
              <a:t>Using the </a:t>
            </a:r>
            <a:r>
              <a:rPr lang="en-GB" sz="2400" dirty="0" err="1" smtClean="0">
                <a:effectLst/>
              </a:rPr>
              <a:t>iPad</a:t>
            </a:r>
            <a:r>
              <a:rPr lang="en-GB" sz="2400" dirty="0" smtClean="0">
                <a:effectLst/>
              </a:rPr>
              <a:t> app </a:t>
            </a:r>
          </a:p>
          <a:p>
            <a:r>
              <a:rPr lang="en-GB" sz="2400" dirty="0" smtClean="0">
                <a:effectLst/>
              </a:rPr>
              <a:t>'</a:t>
            </a:r>
            <a:r>
              <a:rPr lang="en-GB" sz="2400" b="1" dirty="0" err="1" smtClean="0">
                <a:effectLst/>
              </a:rPr>
              <a:t>Socrative</a:t>
            </a:r>
            <a:r>
              <a:rPr lang="en-GB" sz="2400" dirty="0" smtClean="0">
                <a:effectLst/>
              </a:rPr>
              <a:t>' we answered </a:t>
            </a:r>
          </a:p>
          <a:p>
            <a:r>
              <a:rPr lang="en-GB" sz="2400" dirty="0" smtClean="0">
                <a:effectLst/>
              </a:rPr>
              <a:t>the QCA questions again </a:t>
            </a:r>
          </a:p>
          <a:p>
            <a:r>
              <a:rPr lang="en-GB" sz="2400" dirty="0" smtClean="0">
                <a:effectLst/>
              </a:rPr>
              <a:t>hoping to show improvement in ou</a:t>
            </a:r>
            <a:r>
              <a:rPr lang="en-GB" sz="2400" dirty="0" smtClean="0"/>
              <a:t>r </a:t>
            </a:r>
            <a:r>
              <a:rPr lang="en-GB" sz="2400" dirty="0" smtClean="0">
                <a:effectLst/>
              </a:rPr>
              <a:t>understanding.</a:t>
            </a:r>
          </a:p>
          <a:p>
            <a:r>
              <a:rPr lang="en-GB" sz="2400" dirty="0" smtClean="0">
                <a:effectLst/>
              </a:rPr>
              <a:t/>
            </a:r>
            <a:br>
              <a:rPr lang="en-GB" sz="2400" dirty="0" smtClean="0">
                <a:effectLst/>
              </a:rPr>
            </a:br>
            <a:r>
              <a:rPr lang="en-GB" sz="2400" b="1" dirty="0" smtClean="0">
                <a:solidFill>
                  <a:srgbClr val="FF0000"/>
                </a:solidFill>
                <a:effectLst/>
              </a:rPr>
              <a:t>Our Autumn Term QCA test results showed 30% of the class had been successful in answering the question correctly.</a:t>
            </a:r>
          </a:p>
          <a:p>
            <a:r>
              <a:rPr lang="en-GB" sz="2400" b="1" dirty="0" smtClean="0">
                <a:effectLst/>
              </a:rPr>
              <a:t/>
            </a:r>
            <a:br>
              <a:rPr lang="en-GB" sz="2400" b="1" dirty="0" smtClean="0">
                <a:effectLst/>
              </a:rPr>
            </a:br>
            <a:r>
              <a:rPr lang="en-GB" sz="2400" b="1" dirty="0" smtClean="0">
                <a:solidFill>
                  <a:srgbClr val="00B050"/>
                </a:solidFill>
                <a:effectLst/>
              </a:rPr>
              <a:t>After our 'Angry Birds' lesson 70% of us were successful in answering the question correctly (90% answered 1 of the two questions correctly)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5" name="AutoShape 4" descr="data:image/jpeg;base64,/9j/4AAQSkZJRgABAQAAAQABAAD/2wCEAAkGBg8PDw8QDxAPDw8ODQ8NDQ8ODw8PDA8NFRAVFBQQFBQXHCYeFxkjGRQUHy8gJCcpLCwsFR4yNTAqNSYrLCkBCQoKDgwOGA8PGiwkHCQpLCwpKSwsLCwpLCksLSkqLCwpKSwsKSkpKS8uLCosKS0sKSkpLSwpKSwtLCkpKSwqLP/AABEIAOEA4QMBIgACEQEDEQH/xAAcAAACAgMBAQAAAAAAAAAAAAACAwABBAUGBwj/xABDEAACAgEBBAYGBwUGBwEAAAABAgADEQQFEiExBhNBUWFxIjJCUoGxFGJykaHB0QcjM0OSJFOCsvDxNHN0g6Kz4WP/xAAaAQACAwEBAAAAAAAAAAAAAAABAgADBAUG/8QAMBEAAgIBAgMECQUBAAAAAAAAAAECEQMEIRIxQQVhcdETIlGBkbHB4fAUMkKh8SP/2gAMAwEAAhEDEQA/AO2kkknZPNkkkkkISXiTEICAhWJeJeIQEBLKxLxLAhBYAAgSYjAsvdksAvdl7sZuybsFkF7sm7G7sm7JZBO7Juxu7K3ZLIK3ZWI3dlbsNkFYlERhWURIEXiViHiURCEDEqERKxCQqSSSEhJJJJCEkklyEJLAkEICAhAIyireZV95gv3mCBGaWzFqAcwtjfEVMR8vxmLWan9Pj4uraS8W6/rn7i7Bj9JNRNNoNvI7Mr4X02Fbewy5O7nuOMeE3AWefaZuA8h8pvtl7aavCtl6+Q95R4eHhOVpe1GvVzfHz8zRm0t7w+B0wWEFg6e1XUMhBB7R8j3GO3Z3FJNWjDw1zA3YQWEBLxJYaB3ZN2HiTEFhoHdlbsZiViSyUBuyt2MxJiSyUK3YJWOxKxDYtCSsErHlZgazaCpwX0m/8R5x429kK9hjEDGTxPAeMoiazT6o9bW7HOLEY+QYZHlibZlw9iHnW7L5rngfujyjQE7ViyIJEYRBxAMLlQyIMISpJeJISFQgJUMCAhAIQEgEMCKAgETo7R9JrzyNvVn/ABDc/OZIWaXUWlXYjgVsYjzDZE8727NpYu6V+9cjoaH90mciiFCUPNCUbzU4P4iZtEx+kumNOutev+Fqd3W1rzBW70m8v3nWD4R+jcMOHxHdOZmx8PLdGtPejb6DVNWcqfMeyfMTpdHrlsHc3ap/LvnK0iZtRI4jgfxlml18sG3NewXJgjk8TpwJeJr9HtT2bPg/6/rNmBPR4dTjzxuDOfLE4OmDuy8Q8SbsvsFAYkxGbsm7BZKFbsm7Gbsm7DZKFYgWMFBJIAHMnlK1esWselxJ5KOZ/wDk0Or1bWH0jw7FHqiWQg5FU5KI3XbWLZWvKr2tyY/oJrcwmgGbIpJbGVtt7kZuB8pvtfbu6uzuZlB+KKfnNCF3iB7xC/fwmz2xbnU3Y7LCv9IC/lA95V3P6DLaD8V9TYkQCIxTvAHvAP3iURMxYJIgkRpEAiMEDEkLEkgSgIQEoQwJAFqIwCUojFEVsBYWc/tdd21vrYcfEfqDOjAmq6RaQtWLBzr9b7B7fgfznI7VwvLgtc4u/M2aWfDPxNJrtONRpc87dExbxbS2Eb3nuvg+AYzXaWjByJlaPaBptWwDeAyHQ8nrYYdD5gn8JsrdnKjA1neqsUWUP71R5A+I5HxE83LI/Rru28vL/TqONuxFKTLrrjadLHLVic1zbexYkJFc2GzNYVIRvVPBSfZPd5RIrgtXLcGfLgmpx/3uBOCkqZ0O7JuxWz7S9YJ5j0W8SO2ZO7PdYsqywU48mcxwp0wN2TdjN2Ba6qCzHAHbLLBQO7NZrdqhcrXxPa3sjy74jXbSazIX0U7u1vP9JrzNEMfVmTJm6RBsYkkkkk8yeZimEaYszSjK2KYRbCNcgcTMC+0t4Du/WOhbM/Y5V9VQvMdYHJ7N1PTP4KYFmo33d/fdn/qYn85eyh1dWpvPZWNNX42W+sR4hAx+MxUaKncmy1/sS9/0+jOq0PGqv7Py4RjCBs4fua/sA/fxjmEzN7ssrYQwgERzCLYQoAvEuXiSEJQhqIIEYokAEojFEpRDAiMZIsCFu54HiDwIPIiQCQXLvBN5d8qXCZG+UBwWA7s4++IyxHEdIdkNp23hk0ufQb3T7h/LvjOjW1lz9FuICO+9p3blVefZP1X4DwOD2ztrdOtilHUMrDDK3EEThekXQyyoNZpw1tXEsnO5B4D2x+Pnznn9ToOFtwVxfNfnT5HSxZr2fM6ldOQSCMEHBB5gx40+Zouh/SZdUF01zf2lFxQ5P/EVgeoT/eAD4jyM6uuqcdaTgddDanZgHTEdkr6KTNwtMB6Zc9NsExtnrhiOwjP3f7zPxMahMOPIzMxO12daw8Psb8zJlXrC7GCgsxwAMkznNdrTa2eSj1V7h3+cytua3ebqwfRX1vF+74TV5nbxY6XEzj6nPb4FyKMEwzBM0IxOQBEW0YZiXvngOXzjJCudCLrN4+HZEsI4rMnZ6qm/fYM1aYCwj+8tJxXV8W/AGGTpWDHc5JIDa56padN21jrr/wDqLADun7Kbo+JmDWSeA5ngPOYr6lnZnc7zuxdz3sTkmbXo9putvX3a/wB43w5fjj7jEXqx3Nj9Z7HW11bqqvuqF+4YkIjTAImWy5oUwiiI9hFsIyZWxWJIWJcawAKIxRAWNUSMgaiGBBAhiVssQN1wRGduSgk/pPL+mG07PplTqzJZXp6mDKSCjuWs4HycDyne9JNVu1rWObvvH7Cjl95H9M8w6ZtjXWd3UaIjy+h1R4orbubS6fU7box+0JLN2rWFa35LfwWp/t+4fHl5TuVE+eVsnV9FunV2jxXZm7Tctwn95WP/AMyez6p4d2Is8d7ouhkraR3HSToNXqSbqG+j6oEOHXIrdwcgtjirZ9ocfOP6M9I3ss+h69eo2gi5XewK9ZWB/ErI4FscwPPvC7fZW1KdVWLaHFiHgcesrY9VhzU+Bl7V2NRq0CXLndYPW6sUupsHKytxxRh3ic7Jgi3sdLHkaNpXXF3JMPZ1t9YFWpfrWHo16oKE60eyLVHBLOzI9Fjy3c7oyLX75jypQVM2pp8hdKel5CXtDVCmp7D7K8B3seAH3kRumThnv+U03S27CVVj2nLnyUY+bfhNehx7RXt3/PcYdZl9HjlP2I0u9njnOeJPeT2y4ilscPumQqTutUeVU7JBMb1cXYndAgtsxrnzwHxiCsyWqiissRQ5O9xaUliFUFmYhVA5knkJhdINeuV0tRBroYm1xyt1XJ28l9UeRmZtTaH0OrKnGq1CEU+9RpzwNx7mbiF+JnJ1t3SlvifcjqYMfBG3zfy+/l3mYjzvujezDTTlhiy3DsDzUeyv5+Zmh6H7ANrDUWj90hzWD/McHn9kH7yJ27CU5Z/xRrhDqKYRZjSIBlSGaFkRbCNMWwjoqYvEkLEkIotRGqItY1YWRBiGIIhiVliOX6TW/vgPdrUfEkn8xOC6cj+0adx/N0FBJ+vWz0n/ANQnbdJ+GpbxRCPLdx+U5PpVpus01Vg56a9qmwP5Vy7yknwepx/3BLuiM2J1lmn1v+vscuhj0MWtZjUEKLZGy2Pti/SWCyhyjcN4c0dfdde0f6GJ6z0W6bUa3CNinU/3RPov41nt8uY8ec8bQRyZBBGQQQQRwII5EHsizxqZMeaWN7cvYfQgEq6nf4nge8d3dPO+iv7RWTdp1pLLyXU83XuFgHrD6w49+ec9HpsV1DKQysAyspBVlPIgjmJz82H+M0dfDmjkVxYQWct0rbN6L7tIP3s36TrAJyvSWr+0g9hpT/M8v0v7zJ2mn6Cl7UaqqqZddRl01zOqpm2czj4cNmMKJDp5slokaiU+kNn6fY09lEw9fqKtLUdReN5QdyinODqLvd+wObHu4ds220dRTpqn1Gobdpr54/iWP2VIO1j+HOeX67aOp2pqhu1lnI3NPp6+KU0j2QTgAdpY4ye7gA3pG9kLHSq+KS8F+dPmK1e0LL7Hutbeext525DwAHYAAAB2ATrOi3Qp7t27Uqa6eBSs5W23xPaq/ifDnN50W/Z/Xpd23U7t2oGCq86KT9UH1m+sfgBznVtKpZekTfHD1kIWsKAFACqAFAGAAOQA7ILCNaLaVIaSFMIBjDAMdFLFmARDMAx0UsCSXiSEUWsYsWsasLAgxDWAIaxGWo5XplVi2t+x6yvxVs/JhOfpVbN+lyAmpQ0Fj6qOSGqsPlYqE+GZ2vSnQm3TMVGWpPWjvKgYYf0kn4CefO0tjvGjJkThkteJo/ozKSrAqysVZTzVgcFT4gjEI6ftHxm82nV1oXUjizEVakdo1AX0bP8AuKM/aV5iJVLY7oWc+FmvRI1UmVZpccRy7fCUtUaivjsUEnU9C+lraNxVaSdK7cc8TQxPrr9XvHxHHOeeFUvq4soKSphhmeOXFHme9IQQCDkEZBHEEd80XSan0qn7wyH4EEfMzU/s326XrbSWHLULvUk8zRnBX/CSPgR3Tp9tabfpbHNCLB8Of4EznxTx5aZ3crWp0zlHx+BoKFmxormBQZsaGl+QwadIzqdNkZ5TF2zq6NHS1+ocJUg4n22bsRR2sewS9q9ItPodP12oYqu8K60Ub119zerVUg4u57h8gZytHRPVbWvXWbXBp09Zzo9mK3qp717D2j2gceQJAysyW735HY4I8OyOYXT67pFqBYF+j6GoslTNxqqXOCFH8209pHAYxkdvpewejem0FfV0JgnHWWtg3WkdrN+Q4DsE2lVKoqoiqiIoVEQBUVRyUAcAIu3UIrIrMqtYxWtSQGdgpYhR2nAJ+ELm3t0FUFHfqW0AwzAMiFYtoto1oox0USFtFtGNAaWIoYswDDMAx0VMGSSSEUUsYsUsasLFQwQ1gCGsRlqGCebdKNjnS3HA/c2Zak9g76/MfLHjPSRMfaezK9TU1Vo9FuII9ZG7HU94gUqZMmPjXeeVaHWrWxDgtTavV3qvrbmch1+spAYeIx2mZduiNbbpIbgGV14pZWRlbFPcRgzF29sW7R2bloypz1VoH7uxfDuPevZ4jiW7D14cDTWEA5P0RyQAHY5NDH3WOSD2Me5jjRGSTvoYsmNyjXVfleX3MhKYD6LHEcvlNrVpT2ggg4IIwQRzBEy00cvbSMMYyZzvUSjTOhfZg7OHymPZs7vgUkx5QkjC2HqzptTTdyCWAP41t6L/AIE/dPZefiPwxPHb9PzHwnqmxdQbNNp3PNqKy32t0Z/GY9ZHlI6/ZGVvjxvx8/oaXV6bqbCvs80Pep5fpMipiApCNYz/AMKtTgv9Zm9hB2sfIZJAO51GkSzd3xncOR+h8P0jErAzgAE8z2numeWa4pdTfj0ahNvp0RqNB0dAuGq1JW/VKCtLbuKNJWedenQ+rn2nPpN2kDCjcGL1GpStGexlREG87uQqKveSeU8w6W/tKe7ep0Jaurk2o4rdYO0IOaDx9by7aDVPIoLc6bpZ0+o0W9VXi/VcigP7urxsYdv1Rx8uc820e3L7toaa+6w2WHU1JnkqI7hCqLyUYY8B8+M0v+/x75kbL/4nTf8AVaf/ANyyWYZTc3ue7bP1fW1q3b6rfaHP9fjHGaLo1qOLp3qHHmOB+Y+6bxjLIhwz48abAaLaMaLaWIkhbRbRhizLEUMAwDDMWY5UypJMyQiiVjFMSsapjMVDRDEWIYMRliGgwwYtTDBiMtTB1mirvrau5FsrbmrcvAjuPiOM8z6V9AbdMGt0+9fp+bDGb6h9YD118R8R2z1IGGpiqTiO4qXM806JbfXVbtNzf2lRityeOprA5Z7bQP6gM8wc9bVpJquln7OE1BN+iI0+pDdYVBKU2ODkMCP4b547w7eYzxk6G9K2us+g69TRtGvIxYAg1KgesvZv4BJA4MAWXhkB3PbYVYE33/P7m4bRzD1GmnT3aXAmp1dUkMli5tPSOY1VE7vo1w0en/5Q+ZnIa1ec7fZ9HV01J7lSKfMKMxtRK4JFfZ8OHLJ9358jLzNVt/pLp9Em9a2XYE10pg22eQ7B4nhNd0s6XDSDqqsPqWGQDxSpTyZu89w/0fMdQ9lrtZa7WWMcs7nLE/67OUwHSy6hR2XMf0i6S6jXvm07tSnNdCE9UvifebxPwAmnNUzuolGiAwOdu2a9q5m9HdPvauo4yK9+5vDcQlT/AF7g+MYdJjzm02JperSywjjaRUnDj1akO5+LdWP8LSE49rOt6O2fv18Vcf8Ajn8p1LTk+i4zfn3a2b5D851RMthyH022P3gtAYwmMWxlqLJMFjFsYbRZMdFLBMAwjAaOiplZkg5kjCiVMapiFMapjMUcsMGKUxgMRjoYDDBiwYQMRlqY4GGpigYYMRlqY0GavpD0X020EC3qVsr40aio7mqofIIat+zBAODwyB2gGbEGMBil0ZUaLZu1NVQU0u0CLLOCabXIu5Rq+wI4/lX8vQ5N7JPEB2rsm1voSxGrsVbK3Uq6OAyMp5gg8CJrrtjsFwjFgowhsYtZj3Wc8W+0ePfnnJCkyZrnG1zNbotN1t6L2A77/ZU5/E4Hxm/25tYaWh7Tgt6tan2rDyHl2nwBiti6E1IWYYsf1vqr2L+c5zprqDZclQ9Wld5h9dv0XH3mTNK2Z8f/ABxOT5s5OzesdnclndizseZYw100zatNMpNJM5kVs1f0aPq0GOJHH5Tc0bN7SPIQ30shHGRovoRZgo5scDPADxPcBzJhPcuQE9RAEr7CVGfSPixJY+LGO2tqBUOrH8SxfT+pSezzb/L9qY2ytG+otWtObcWPYqDmx/13QBUXVHYdENNit7T/ADG3V+yvM/efwm9JgUUrWioowqKFUeAlkzRFUjbFcMUiiYsmWTAJliQrZRMAmWTAJjoqbKJi2MMmKYxkVMrMuDJGAJEYpigYSmMQepjAYhTGqYjRENBhgxQMMGKWJjAYYMUDCBiNFiY4GEDFAwgYrRYmOBhAxIaEDFosUhuZw+uO/qLmPbaw+CndH4ATtQ042xP31v8AzbP85lczPqXaSDp0YPhNjp9CB4wNKk2+mqlQ2LHZjfRZqdv7Rr0le82GdsrTWfbYcyfqjIyfIcyJu9vbWo0NBuuP1a0GOsts7EUfn2DjPPdm7H1e17jqbj1VLcA+OHVg8K6VPMD3jwySeJyIUrLskFHbqYOh09+ruIQNba533Y8hk8XY8lH+w7p6VsLYiaSvdB3rGwbLMY3j3DuUR+zdmU6asV0oFXmTzdm95j2mZBMujCipRS3CJgEyiYJMtSI2QmATITBJjIrbKJgmWTAJjIrbKYxTGExi2MdCMmZIOZUYAsGGIsQgYRhqmGDEgw1aBij1MMGJBhgxGhkxwMIGKBhAxB0xoMIGKBhAwUOmNBlhooGFmLQ9jN6c7tOrdvbufDj48D+IM3+9NftnTbyBx61fHxKdv6xJxtCZN0I0rR20tv1aOrrLN52ZtymmtS999xHCutBxJ+Q4nAmDpd8j0F3j7IJ3Vz4tg4Hjg+AJ4TP0OyFrfrrD1upKbnWkYFaHia6lyerXOM8STgbxOBKYwci7FLhVs0ej6LXa24aza2C2P3GhVt6jT15zuufbPLOOBPPIwF64cMAcAOAA4ADug70rMvjFJbAcr3DzBJg70otHoRssmCTKJgkw0I2WTBJkJgExhGyEwGMhaAxjJCNlMYsmWTAJjgLzJBzJCECWDBlwhDBhAxYMIGAA5WhgxAMMNFoA8NDBiA0MNFaGTG5hAxQaFmLQ1jMy96LzLzAGxmZeYvMmZKGsNAAMAAAcABwEvegZkzBROILekzAzJmGgWFmUTBzKzICyyZWYJaCWhoWwiYBaUWgFo6QrZZaLJkLQSYwCEwSZCYJMIxMySpUJCSSSQkLEISSQECEISSRQBiEJJIGAMQhJJFYyClySRRiSCSSQhckkkhCpJJJCFGUZJJAAwGlyRgMAwTJJGQoBlSSQhAlSSRglSSSQkP/Z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7" descr="data:image/jpeg;base64,/9j/4AAQSkZJRgABAQAAAQABAAD/2wCEAAkGBg8PDw8QDxAPDw8ODQ8NDQ8ODw8PDA8NFRAVFBQQFBQXHCYeFxkjGRQUHy8gJCcpLCwsFR4yNTAqNSYrLCkBCQoKDgwOGA8PGiwkHCQpLCwpKSwsLCwpLCksLSkqLCwpKSwsKSkpKS8uLCosKS0sKSkpLSwpKSwtLCkpKSwqLP/AABEIAOEA4QMBIgACEQEDEQH/xAAcAAACAgMBAQAAAAAAAAAAAAACAwABBAUGBwj/xABDEAACAgEBBAYGBwUGBwEAAAABAgADEQQFEiExBhNBUWFxIjJCUoGxFGJykaHB0QcjM0OSJFOCsvDxNHN0g6Kz4WP/xAAaAQACAwEBAAAAAAAAAAAAAAABAgADBAUG/8QAMBEAAgIBAgMECQUBAAAAAAAAAAECEQMEIRIxQQVhcdETIlGBkbHB4fAUMkKh8SP/2gAMAwEAAhEDEQA/AO2kkknZPNkkkkkISXiTEICAhWJeJeIQEBLKxLxLAhBYAAgSYjAsvdksAvdl7sZuybsFkF7sm7G7sm7JZBO7Juxu7K3ZLIK3ZWI3dlbsNkFYlERhWURIEXiViHiURCEDEqERKxCQqSSSEhJJJJCEkklyEJLAkEICAhAIyireZV95gv3mCBGaWzFqAcwtjfEVMR8vxmLWan9Pj4uraS8W6/rn7i7Bj9JNRNNoNvI7Mr4X02Fbewy5O7nuOMeE3AWefaZuA8h8pvtl7aavCtl6+Q95R4eHhOVpe1GvVzfHz8zRm0t7w+B0wWEFg6e1XUMhBB7R8j3GO3Z3FJNWjDw1zA3YQWEBLxJYaB3ZN2HiTEFhoHdlbsZiViSyUBuyt2MxJiSyUK3YJWOxKxDYtCSsErHlZgazaCpwX0m/8R5x429kK9hjEDGTxPAeMoiazT6o9bW7HOLEY+QYZHlibZlw9iHnW7L5rngfujyjQE7ViyIJEYRBxAMLlQyIMISpJeJISFQgJUMCAhAIQEgEMCKAgETo7R9JrzyNvVn/ABDc/OZIWaXUWlXYjgVsYjzDZE8727NpYu6V+9cjoaH90mciiFCUPNCUbzU4P4iZtEx+kumNOutev+Fqd3W1rzBW70m8v3nWD4R+jcMOHxHdOZmx8PLdGtPejb6DVNWcqfMeyfMTpdHrlsHc3ap/LvnK0iZtRI4jgfxlml18sG3NewXJgjk8TpwJeJr9HtT2bPg/6/rNmBPR4dTjzxuDOfLE4OmDuy8Q8SbsvsFAYkxGbsm7BZKFbsm7Gbsm7DZKFYgWMFBJIAHMnlK1esWselxJ5KOZ/wDk0Or1bWH0jw7FHqiWQg5FU5KI3XbWLZWvKr2tyY/oJrcwmgGbIpJbGVtt7kZuB8pvtfbu6uzuZlB+KKfnNCF3iB7xC/fwmz2xbnU3Y7LCv9IC/lA95V3P6DLaD8V9TYkQCIxTvAHvAP3iURMxYJIgkRpEAiMEDEkLEkgSgIQEoQwJAFqIwCUojFEVsBYWc/tdd21vrYcfEfqDOjAmq6RaQtWLBzr9b7B7fgfznI7VwvLgtc4u/M2aWfDPxNJrtONRpc87dExbxbS2Eb3nuvg+AYzXaWjByJlaPaBptWwDeAyHQ8nrYYdD5gn8JsrdnKjA1neqsUWUP71R5A+I5HxE83LI/Rru28vL/TqONuxFKTLrrjadLHLVic1zbexYkJFc2GzNYVIRvVPBSfZPd5RIrgtXLcGfLgmpx/3uBOCkqZ0O7JuxWz7S9YJ5j0W8SO2ZO7PdYsqywU48mcxwp0wN2TdjN2Ba6qCzHAHbLLBQO7NZrdqhcrXxPa3sjy74jXbSazIX0U7u1vP9JrzNEMfVmTJm6RBsYkkkkk8yeZimEaYszSjK2KYRbCNcgcTMC+0t4Du/WOhbM/Y5V9VQvMdYHJ7N1PTP4KYFmo33d/fdn/qYn85eyh1dWpvPZWNNX42W+sR4hAx+MxUaKncmy1/sS9/0+jOq0PGqv7Py4RjCBs4fua/sA/fxjmEzN7ssrYQwgERzCLYQoAvEuXiSEJQhqIIEYokAEojFEpRDAiMZIsCFu54HiDwIPIiQCQXLvBN5d8qXCZG+UBwWA7s4++IyxHEdIdkNp23hk0ufQb3T7h/LvjOjW1lz9FuICO+9p3blVefZP1X4DwOD2ztrdOtilHUMrDDK3EEThekXQyyoNZpw1tXEsnO5B4D2x+Pnznn9ToOFtwVxfNfnT5HSxZr2fM6ldOQSCMEHBB5gx40+Zouh/SZdUF01zf2lFxQ5P/EVgeoT/eAD4jyM6uuqcdaTgddDanZgHTEdkr6KTNwtMB6Zc9NsExtnrhiOwjP3f7zPxMahMOPIzMxO12daw8Psb8zJlXrC7GCgsxwAMkznNdrTa2eSj1V7h3+cytua3ebqwfRX1vF+74TV5nbxY6XEzj6nPb4FyKMEwzBM0IxOQBEW0YZiXvngOXzjJCudCLrN4+HZEsI4rMnZ6qm/fYM1aYCwj+8tJxXV8W/AGGTpWDHc5JIDa56padN21jrr/wDqLADun7Kbo+JmDWSeA5ngPOYr6lnZnc7zuxdz3sTkmbXo9putvX3a/wB43w5fjj7jEXqx3Nj9Z7HW11bqqvuqF+4YkIjTAImWy5oUwiiI9hFsIyZWxWJIWJcawAKIxRAWNUSMgaiGBBAhiVssQN1wRGduSgk/pPL+mG07PplTqzJZXp6mDKSCjuWs4HycDyne9JNVu1rWObvvH7Cjl95H9M8w6ZtjXWd3UaIjy+h1R4orbubS6fU7box+0JLN2rWFa35LfwWp/t+4fHl5TuVE+eVsnV9FunV2jxXZm7Tctwn95WP/AMyez6p4d2Is8d7ouhkraR3HSToNXqSbqG+j6oEOHXIrdwcgtjirZ9ocfOP6M9I3ss+h69eo2gi5XewK9ZWB/ErI4FscwPPvC7fZW1KdVWLaHFiHgcesrY9VhzU+Bl7V2NRq0CXLndYPW6sUupsHKytxxRh3ic7Jgi3sdLHkaNpXXF3JMPZ1t9YFWpfrWHo16oKE60eyLVHBLOzI9Fjy3c7oyLX75jypQVM2pp8hdKel5CXtDVCmp7D7K8B3seAH3kRumThnv+U03S27CVVj2nLnyUY+bfhNehx7RXt3/PcYdZl9HjlP2I0u9njnOeJPeT2y4ilscPumQqTutUeVU7JBMb1cXYndAgtsxrnzwHxiCsyWqiissRQ5O9xaUliFUFmYhVA5knkJhdINeuV0tRBroYm1xyt1XJ28l9UeRmZtTaH0OrKnGq1CEU+9RpzwNx7mbiF+JnJ1t3SlvifcjqYMfBG3zfy+/l3mYjzvujezDTTlhiy3DsDzUeyv5+Zmh6H7ANrDUWj90hzWD/McHn9kH7yJ27CU5Z/xRrhDqKYRZjSIBlSGaFkRbCNMWwjoqYvEkLEkIotRGqItY1YWRBiGIIhiVliOX6TW/vgPdrUfEkn8xOC6cj+0adx/N0FBJ+vWz0n/ANQnbdJ+GpbxRCPLdx+U5PpVpus01Vg56a9qmwP5Vy7yknwepx/3BLuiM2J1lmn1v+vscuhj0MWtZjUEKLZGy2Pti/SWCyhyjcN4c0dfdde0f6GJ6z0W6bUa3CNinU/3RPov41nt8uY8ec8bQRyZBBGQQQQRwII5EHsizxqZMeaWN7cvYfQgEq6nf4nge8d3dPO+iv7RWTdp1pLLyXU83XuFgHrD6w49+ec9HpsV1DKQysAyspBVlPIgjmJz82H+M0dfDmjkVxYQWct0rbN6L7tIP3s36TrAJyvSWr+0g9hpT/M8v0v7zJ2mn6Cl7UaqqqZddRl01zOqpm2czj4cNmMKJDp5slokaiU+kNn6fY09lEw9fqKtLUdReN5QdyinODqLvd+wObHu4ds220dRTpqn1Gobdpr54/iWP2VIO1j+HOeX67aOp2pqhu1lnI3NPp6+KU0j2QTgAdpY4ye7gA3pG9kLHSq+KS8F+dPmK1e0LL7Hutbeext525DwAHYAAAB2ATrOi3Qp7t27Uqa6eBSs5W23xPaq/ifDnN50W/Z/Xpd23U7t2oGCq86KT9UH1m+sfgBznVtKpZekTfHD1kIWsKAFACqAFAGAAOQA7ILCNaLaVIaSFMIBjDAMdFLFmARDMAx0UsCSXiSEUWsYsWsasLAgxDWAIaxGWo5XplVi2t+x6yvxVs/JhOfpVbN+lyAmpQ0Fj6qOSGqsPlYqE+GZ2vSnQm3TMVGWpPWjvKgYYf0kn4CefO0tjvGjJkThkteJo/ozKSrAqysVZTzVgcFT4gjEI6ftHxm82nV1oXUjizEVakdo1AX0bP8AuKM/aV5iJVLY7oWc+FmvRI1UmVZpccRy7fCUtUaivjsUEnU9C+lraNxVaSdK7cc8TQxPrr9XvHxHHOeeFUvq4soKSphhmeOXFHme9IQQCDkEZBHEEd80XSan0qn7wyH4EEfMzU/s326XrbSWHLULvUk8zRnBX/CSPgR3Tp9tabfpbHNCLB8Of4EznxTx5aZ3crWp0zlHx+BoKFmxormBQZsaGl+QwadIzqdNkZ5TF2zq6NHS1+ocJUg4n22bsRR2sewS9q9ItPodP12oYqu8K60Ub119zerVUg4u57h8gZytHRPVbWvXWbXBp09Zzo9mK3qp717D2j2gceQJAysyW735HY4I8OyOYXT67pFqBYF+j6GoslTNxqqXOCFH8209pHAYxkdvpewejem0FfV0JgnHWWtg3WkdrN+Q4DsE2lVKoqoiqiIoVEQBUVRyUAcAIu3UIrIrMqtYxWtSQGdgpYhR2nAJ+ELm3t0FUFHfqW0AwzAMiFYtoto1oox0USFtFtGNAaWIoYswDDMAx0VMGSSSEUUsYsUsasLFQwQ1gCGsRlqGCebdKNjnS3HA/c2Zak9g76/MfLHjPSRMfaezK9TU1Vo9FuII9ZG7HU94gUqZMmPjXeeVaHWrWxDgtTavV3qvrbmch1+spAYeIx2mZduiNbbpIbgGV14pZWRlbFPcRgzF29sW7R2bloypz1VoH7uxfDuPevZ4jiW7D14cDTWEA5P0RyQAHY5NDH3WOSD2Me5jjRGSTvoYsmNyjXVfleX3MhKYD6LHEcvlNrVpT2ggg4IIwQRzBEy00cvbSMMYyZzvUSjTOhfZg7OHymPZs7vgUkx5QkjC2HqzptTTdyCWAP41t6L/AIE/dPZefiPwxPHb9PzHwnqmxdQbNNp3PNqKy32t0Z/GY9ZHlI6/ZGVvjxvx8/oaXV6bqbCvs80Pep5fpMipiApCNYz/AMKtTgv9Zm9hB2sfIZJAO51GkSzd3xncOR+h8P0jErAzgAE8z2numeWa4pdTfj0ahNvp0RqNB0dAuGq1JW/VKCtLbuKNJWedenQ+rn2nPpN2kDCjcGL1GpStGexlREG87uQqKveSeU8w6W/tKe7ep0Jaurk2o4rdYO0IOaDx9by7aDVPIoLc6bpZ0+o0W9VXi/VcigP7urxsYdv1Rx8uc820e3L7toaa+6w2WHU1JnkqI7hCqLyUYY8B8+M0v+/x75kbL/4nTf8AVaf/ANyyWYZTc3ue7bP1fW1q3b6rfaHP9fjHGaLo1qOLp3qHHmOB+Y+6bxjLIhwz48abAaLaMaLaWIkhbRbRhizLEUMAwDDMWY5UypJMyQiiVjFMSsapjMVDRDEWIYMRliGgwwYtTDBiMtTB1mirvrau5FsrbmrcvAjuPiOM8z6V9AbdMGt0+9fp+bDGb6h9YD118R8R2z1IGGpiqTiO4qXM806JbfXVbtNzf2lRityeOprA5Z7bQP6gM8wc9bVpJquln7OE1BN+iI0+pDdYVBKU2ODkMCP4b547w7eYzxk6G9K2us+g69TRtGvIxYAg1KgesvZv4BJA4MAWXhkB3PbYVYE33/P7m4bRzD1GmnT3aXAmp1dUkMli5tPSOY1VE7vo1w0en/5Q+ZnIa1ec7fZ9HV01J7lSKfMKMxtRK4JFfZ8OHLJ9358jLzNVt/pLp9Em9a2XYE10pg22eQ7B4nhNd0s6XDSDqqsPqWGQDxSpTyZu89w/0fMdQ9lrtZa7WWMcs7nLE/67OUwHSy6hR2XMf0i6S6jXvm07tSnNdCE9UvifebxPwAmnNUzuolGiAwOdu2a9q5m9HdPvauo4yK9+5vDcQlT/AF7g+MYdJjzm02JperSywjjaRUnDj1akO5+LdWP8LSE49rOt6O2fv18Vcf8Ajn8p1LTk+i4zfn3a2b5D851RMthyH022P3gtAYwmMWxlqLJMFjFsYbRZMdFLBMAwjAaOiplZkg5kjCiVMapiFMapjMUcsMGKUxgMRjoYDDBiwYQMRlqY4GGpigYYMRlqY0GavpD0X020EC3qVsr40aio7mqofIIat+zBAODwyB2gGbEGMBil0ZUaLZu1NVQU0u0CLLOCabXIu5Rq+wI4/lX8vQ5N7JPEB2rsm1voSxGrsVbK3Uq6OAyMp5gg8CJrrtjsFwjFgowhsYtZj3Wc8W+0ePfnnJCkyZrnG1zNbotN1t6L2A77/ZU5/E4Hxm/25tYaWh7Tgt6tan2rDyHl2nwBiti6E1IWYYsf1vqr2L+c5zprqDZclQ9Wld5h9dv0XH3mTNK2Z8f/ABxOT5s5OzesdnclndizseZYw100zatNMpNJM5kVs1f0aPq0GOJHH5Tc0bN7SPIQ30shHGRovoRZgo5scDPADxPcBzJhPcuQE9RAEr7CVGfSPixJY+LGO2tqBUOrH8SxfT+pSezzb/L9qY2ytG+otWtObcWPYqDmx/13QBUXVHYdENNit7T/ADG3V+yvM/efwm9JgUUrWioowqKFUeAlkzRFUjbFcMUiiYsmWTAJliQrZRMAmWTAJjoqbKJi2MMmKYxkVMrMuDJGAJEYpigYSmMQepjAYhTGqYjRENBhgxQMMGKWJjAYYMUDCBiNFiY4GEDFAwgYrRYmOBhAxIaEDFosUhuZw+uO/qLmPbaw+CndH4ATtQ042xP31v8AzbP85lczPqXaSDp0YPhNjp9CB4wNKk2+mqlQ2LHZjfRZqdv7Rr0le82GdsrTWfbYcyfqjIyfIcyJu9vbWo0NBuuP1a0GOsts7EUfn2DjPPdm7H1e17jqbj1VLcA+OHVg8K6VPMD3jwySeJyIUrLskFHbqYOh09+ruIQNba533Y8hk8XY8lH+w7p6VsLYiaSvdB3rGwbLMY3j3DuUR+zdmU6asV0oFXmTzdm95j2mZBMujCipRS3CJgEyiYJMtSI2QmATITBJjIrbKJgmWTAJjIrbKYxTGExi2MdCMmZIOZUYAsGGIsQgYRhqmGDEgw1aBij1MMGJBhgxGhkxwMIGKBhAxB0xoMIGKBhAwUOmNBlhooGFmLQ9jN6c7tOrdvbufDj48D+IM3+9NftnTbyBx61fHxKdv6xJxtCZN0I0rR20tv1aOrrLN52ZtymmtS999xHCutBxJ+Q4nAmDpd8j0F3j7IJ3Vz4tg4Hjg+AJ4TP0OyFrfrrD1upKbnWkYFaHia6lyerXOM8STgbxOBKYwci7FLhVs0ej6LXa24aza2C2P3GhVt6jT15zuufbPLOOBPPIwF64cMAcAOAA4ADug70rMvjFJbAcr3DzBJg70otHoRssmCTKJgkw0I2WTBJkJgExhGyEwGMhaAxjJCNlMYsmWTAJjgLzJBzJCECWDBlwhDBhAxYMIGAA5WhgxAMMNFoA8NDBiA0MNFaGTG5hAxQaFmLQ1jMy96LzLzAGxmZeYvMmZKGsNAAMAAAcABwEvegZkzBROILekzAzJmGgWFmUTBzKzICyyZWYJaCWhoWwiYBaUWgFo6QrZZaLJkLQSYwCEwSZCYJMIxMySpUJCSSSQkLEISSQECEISSRQBiEJJIGAMQhJJFYyClySRRiSCSSQhckkkhCpJJJCFGUZJJAAwGlyRgMAwTJJGQoBlSSQhAlSSRglSSSQkP/Z"/>
          <p:cNvSpPr>
            <a:spLocks noChangeAspect="1" noChangeArrowheads="1"/>
          </p:cNvSpPr>
          <p:nvPr/>
        </p:nvSpPr>
        <p:spPr bwMode="auto">
          <a:xfrm>
            <a:off x="215900" y="-2317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7668344" y="78473"/>
            <a:ext cx="1080120" cy="1305529"/>
            <a:chOff x="7732539" y="2112398"/>
            <a:chExt cx="1172586" cy="1490195"/>
          </a:xfrm>
        </p:grpSpPr>
        <p:pic>
          <p:nvPicPr>
            <p:cNvPr id="10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2539" y="2112398"/>
              <a:ext cx="1172586" cy="1172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7809949" y="3233261"/>
              <a:ext cx="10602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err="1" smtClean="0"/>
                <a:t>Socrative</a:t>
              </a:r>
              <a:endParaRPr lang="en-GB" b="1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3500" y="6578953"/>
            <a:ext cx="9080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‘</a:t>
            </a:r>
            <a:r>
              <a:rPr lang="en-GB" sz="1100" dirty="0" err="1" smtClean="0"/>
              <a:t>iPad</a:t>
            </a:r>
            <a:r>
              <a:rPr lang="en-GB" sz="1100" dirty="0" smtClean="0"/>
              <a:t> Games as a stimulus’ – M. Patterson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702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Matt BACKUP\2013-14\Numeracy\Resources\Angles\Angry Birds Work\3D Shape Post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2240">
            <a:off x="451997" y="222773"/>
            <a:ext cx="3789660" cy="504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Matt BACKUP\2013-14\Numeracy\Resources\Angles\Angry Birds Work\Angry Bird 3D Shap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399">
            <a:off x="4877908" y="462086"/>
            <a:ext cx="3556443" cy="475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81980" y="5656892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3200" dirty="0" smtClean="0">
                <a:effectLst/>
              </a:rPr>
              <a:t>3D Shapes, Net s and their properties: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799652" y="4414507"/>
            <a:ext cx="1176828" cy="1505735"/>
            <a:chOff x="7693348" y="548680"/>
            <a:chExt cx="1176828" cy="1505735"/>
          </a:xfrm>
        </p:grpSpPr>
        <p:pic>
          <p:nvPicPr>
            <p:cNvPr id="9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348" y="548680"/>
              <a:ext cx="1126877" cy="1126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7716590" y="1685083"/>
              <a:ext cx="11535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err="1" smtClean="0"/>
                <a:t>PicCollage</a:t>
              </a:r>
              <a:endParaRPr lang="en-GB" b="1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3500" y="6578953"/>
            <a:ext cx="9080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‘</a:t>
            </a:r>
            <a:r>
              <a:rPr lang="en-GB" sz="1100" dirty="0" err="1" smtClean="0"/>
              <a:t>iPad</a:t>
            </a:r>
            <a:r>
              <a:rPr lang="en-GB" sz="1100" dirty="0" smtClean="0"/>
              <a:t> Games as a stimulus’ – M. Patterson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11898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GB" dirty="0" smtClean="0"/>
              <a:t>Measuring Angles.</a:t>
            </a:r>
            <a:endParaRPr lang="en-GB" dirty="0"/>
          </a:p>
        </p:txBody>
      </p:sp>
      <p:pic>
        <p:nvPicPr>
          <p:cNvPr id="6150" name="Picture 6" descr="F:\Matt BACKUP\2013-14\Numeracy\Resources\Angles\Angry Bird Levels\AN LEvel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2936"/>
            <a:ext cx="4928344" cy="3687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Matt BACKUP\2013-14\Numeracy\Resources\Angles\Angry Bird Levels\AB Leve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36" y="1052736"/>
            <a:ext cx="4333180" cy="3253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691680" y="4581128"/>
            <a:ext cx="1176828" cy="1505735"/>
            <a:chOff x="7693348" y="548680"/>
            <a:chExt cx="1176828" cy="1505735"/>
          </a:xfrm>
        </p:grpSpPr>
        <p:pic>
          <p:nvPicPr>
            <p:cNvPr id="10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348" y="548680"/>
              <a:ext cx="1126877" cy="1126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7716590" y="1685083"/>
              <a:ext cx="11535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err="1" smtClean="0"/>
                <a:t>PicCollage</a:t>
              </a:r>
              <a:endParaRPr lang="en-GB" b="1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4930304" y="1124744"/>
            <a:ext cx="3921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effectLst/>
              </a:rPr>
              <a:t>Children made their own Angry Bird levels using the characters they created in the previous lesson.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500" y="6578953"/>
            <a:ext cx="9080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‘</a:t>
            </a:r>
            <a:r>
              <a:rPr lang="en-GB" sz="1100" dirty="0" err="1" smtClean="0"/>
              <a:t>iPad</a:t>
            </a:r>
            <a:r>
              <a:rPr lang="en-GB" sz="1100" dirty="0" smtClean="0"/>
              <a:t> Games as a stimulus’ – M. Patterson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80127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" y="12998"/>
            <a:ext cx="8229600" cy="1143000"/>
          </a:xfrm>
        </p:spPr>
        <p:txBody>
          <a:bodyPr/>
          <a:lstStyle/>
          <a:p>
            <a:r>
              <a:rPr lang="en-GB" dirty="0" smtClean="0"/>
              <a:t>Measuring Angles</a:t>
            </a:r>
            <a:endParaRPr lang="en-GB" dirty="0"/>
          </a:p>
        </p:txBody>
      </p:sp>
      <p:pic>
        <p:nvPicPr>
          <p:cNvPr id="7171" name="Picture 3" descr="F:\Matt BACKUP\2013-14\Numeracy\Resources\Angles\Angry Bird Levels\AB Measuring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38" y="3861048"/>
            <a:ext cx="3836205" cy="28655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Matt BACKUP\2013-14\Numeracy\Resources\Angles\Angry Bird Levels\AB Measuring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902674"/>
            <a:ext cx="3836205" cy="28655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Matt BACKUP\2013-14\Numeracy\Resources\Angles\Angry Bird Levels\AB Measuring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93304"/>
            <a:ext cx="3714874" cy="27748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10472" y="4293096"/>
            <a:ext cx="3921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effectLst/>
              </a:rPr>
              <a:t>Children enjoyed measuring the angles from the Angry Birds levels they had created themselves.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500" y="6578953"/>
            <a:ext cx="9080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‘</a:t>
            </a:r>
            <a:r>
              <a:rPr lang="en-GB" sz="1100" dirty="0" err="1" smtClean="0"/>
              <a:t>iPad</a:t>
            </a:r>
            <a:r>
              <a:rPr lang="en-GB" sz="1100" dirty="0" smtClean="0"/>
              <a:t> Games as a stimulus’ – M. Patterson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7758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data:image/jpeg;base64,/9j/4AAQSkZJRgABAQAAAQABAAD/2wCEAAkGBhQSERUUExQVFRQWGBgWGRQYFhgYGBkYGBoYGBoWFhgaHCYfGBwjGh0XIi8gJCcsLCwsFx4xNTAqNSYrLCkBCQoKDgwOGg8PGiwkHyQsLywpLCwsLCwsLCwpKSksLCwsLCwpLCwsLCwsKSwsLCksLCwsLCwpLywpKSwsLCwtLP/AABEIAKIBOAMBIgACEQEDEQH/xAAbAAACAwEBAQAAAAAAAAAAAAAABQQGBwMCAf/EAEgQAAIBAgMEBgUJBgUCBwEAAAECEQADBBIhBQYxQRMiUWFxgQcykaGxFCMkQlJicrKzNHOCkqLBM1PR4fCTwhU1Q2ODw9IW/8QAGwEAAgMBAQEAAAAAAAAAAAAAAAQCAwUBBgf/xAA1EQACAgIABAMGAwcFAAAAAAAAAQIDBBEFEiExE0FRIjIzYXGBFCTwIzRDobHB4RVCUpHR/9oADAMBAAIRAxEAPwDYd4Mc1nDXbiRmRCwnhpz76z1t6cWqybxCMzDOQnFJkKYhSSNAZkT2VfN7AfkWIgx823wqkbDvK1p0ImHcMpGnWOYcdCMpFZPE8qeNFTj69RvHgp72fcNtvHXsxt3SQCAT1U1gEgAoTpImvKbxY5iLYZwQTqVCtw1zsVywCIBA60imfymvT3D215z/AF3I2+n0+Q34EPQTYvejGWWhrssq5olWXjAD9QcdY8DXEbwY2C4u3WQMwJBUkFQCSUKDTuBmvG8tsqRcHNSp8QGj+lnHsqXsRwll3bRQ9xiewAwfga0ZcRtWLC5PbbK1VHm1o9tvLjcSfm2CKoALKcqk9uYqxYnsAgdtRcTtvGW3yvfcEhfVYMIcso+osGVOutMLe8Nntuf9G6P+yk23sSly4HSTAUaowkqzFRqATJPKo42dl3ZGpxcY/rzOyqhGJKwu1ccyLle7DAMpzpEEA6uRI8IOvbVv3E24+ItOLjZmQrBPrFWUETGhgyJ7qrWyXzYcKeEMgI0lQSgPjA41L3DxXRXL9oxIWc3P5sRHhlKtHaxpzh2bZbdOux9iq+tKO0jji948XcxFxbVwBVLACQAFVig1KMSSQaibR2pjbQDXLzR1iMtwHVVLajolkadtcNhBnuPeJ7Qe0tc6O4T2ADTTvNct5neYZptlHZRGoYLlInmCGkeB7KXlnWvN8GMvZ/n9CxVRUNtHdN48aSXFy6wkjQBhK5TDIqSAZ5TwNMbe9mO/xQoZDrl6McO4Bs8d8EnsrjsAdRtP/UbXyWu2G25buEASCfVzCM34TwOmsTMUtbxXJhOUYR2ovq/kSVMH3LHu5vnbxJyMMlzWBMq0ccp01HNTqKRb4bZvriyi3WtoqqViQOtPWaFOk6SRA51A27gVUG8pyusEkcwPrx9peOnEAjXSo21cd8sv2sxjNbFttASpC3s8TpqVGpB0NatPEY5GM7F0a7lHg8k16EhNqYy3fth7rFiVgZ8ykFwpDDIvaa1CsuvoqYnDKJyrkAkkmOkXiTqa1GmeG3SuoU5PeyrIioy0hNvbj3s4ZmtmGlVzfZDGC3lVDG8GL6MMb1wJmZSQQzoVBPzg6LQRznmKu2/Dxg2HJmRD4MwB91VDZ20ls4e0Wkm4C/VE9Y9ZhpoACY17Ko4nk2UcvhLbb7FmPCMk9hZ2vjcSS6XSAIEq4W3wjqkI2YyCT2SBQdrYyxet57rMSRAz51IzohVhkWPW0IrqN5l+xd/lH/6qBjtoC9eskK4hlBkAGTdtERrqdD7KzsfLzbMhc8dQL5V1qPQ1iiiivUmYVPf3bd2wtsW2KTnZiImFA0BIManjFI7OOx/1b6tEHS6jcdRPzQ4im/pEuWgiZs/SwxQqQABpmLyD1Zy99Jt3sL0aMxAUuQcoEQANCRyJJJjlIHKsLi2XZjLnhL7D2PCMl1RMTefHpqyK4HYg/wCxyf6an4H0iWyct621s6SeIE82BAZR3kVX7u8upCW3JBIGqAEglZPWJCyDrFR7WIGL0eVZIYMhkFXkfWXtUggjSBSlPE8uC574ez6/4JyorfRGo4XFpdUPbZXU8GUyKzbbm8mIGKuAXbi5WZQqCVVVgaiDJM8TzI8+26WKaxjehDzbZiCG0k9GHB721iRxHeCTzH/mF8/vfzWq1MnM1i+PD6lNdWrOVhsjb2MGJsrcuMcxTqMwYFXJENCCGEHt4U7362xetXLSWnKBgT1SAS2dFAJIML1uykOy7b3toLA9R+GgAt22bUkmSTM6D6wpz6SMEPmrh19a2V7jDyDyMrp41PHnbPG5pd2cmoqxIrmJ29jIGa5eEELB6hk8gcnzh9Y6aQs16TePFuxC3rjMdIVerxZRHVISSvEnhm7K9YnDfQ7QOpRbcd8gIR4ZWI9lct1LwW4wn1kWO/I9zN5jOunfWSuIWPHnauri9fr+oz4UeZLQ/wB1NuYhcV0GIfNmkanNrlDKVOUaEZhBHFTXDezePEpimt23KqCiALA1cAgsSp1LEDzFQruIOGxgvshZMwcdn+HlIB+0oUsAeOYxXbeu6t/GoEUDS3L/AGgCt6T4KpA7zT9WU54fiuXXW2UutK3WuhwxO3McqZnuMokKBKLcJ7lCMD7eROlXndTaL38Mr3NWllzfaCsQG84mqJt/AEzekdVcpUgnQnUoQeqTOuhmBV43MvFsHbn6uZeESFYgHTuFHC8qWTBzk9v09CORBR7Id0UUVsChzv2FdWRhKsCCO0HiKzPau7eIwrXHWRbGguBkMpPVDBlJkTHA1qFJN9B9Cu9wB8gwqm6qNkdSWyyubi+hS9nXy1tSxk6gkwJysVkxpyqNs6zicRce3acnKXMFkWFFx1AEoToAOde9lt8yPxXP1Hph6Oz9Ku+F39Y15ThtFc8mcZJNf5NG6TjDaIW092MZ0bNe1RVYkl7cDT1oVAZ7q8Yc/Qr/AIXvyz8Sa0/GWla26vqhUhp7I1rJsI3zGKj1eikc+K3Y15nJk17hWjxTGhXTFQ6JSX9SrHsc5PZaN0d3cPfsM122GbpLgzSZgNpEHSvm9+7uHsWA9tMrdJbAMsdM3W0JjUTrXDd3eu3hbLW2V2fpHYKoHqsZDZiQIqTvRtdMVgg9uRF62rKwhlJOgPtB7xWwnFw+ehb2uf7izZaEWLQI/wDTT8oqFbxPQYq6327b/wBVmPjaPtptgbs2kI4FFP8ASKS7zgZ0MgZgFkkDRXWeP3Xf2V4rhlrhmPfns0rY7gT93bAFnxY/0Rb/AO2o+9aAWk/E/s6K5/tUjZd0GyneJ/mJb+9QN5E6i6/b9nRsPiR7RUKdyz+Z/wDJnX0gTtgsDagmOu0+0aVA2Du8MRhbpWS1tUIH1XXJ6p7DpII1E1N3eTqH94fgtMvReIs3STpltfkmfZHsrZ4bFPKuT9Re9tQTFezMX0yw+rLAJ+0pAIbuJGh7waR7POW+nYGA9i30H5R7aZbEPWuHiDlA9rmfYVNKrNzLczfZOY/h6S5P9LT/AAmqKqlGy+uHbRY3tRbLBs/CHFY5VBgJBJ7AhW4Y7ySg7oNafWS2y1nFo1tipZlPHTW4iMO8EHgeeta1W5wzl/DR5RLJ3z9RBvx+yN+O3HjnFZ3exaPYsWtQyqoIKkaFcmk8dePl2itN3qNsYW4bqll00BglpGWDyMxrWR5MoW4Yk5wsnjBViZP2nnjxCijMhB2QlLun0JUN8rRri7rYXj0Fqfwiu2H3fw9tgyWbasvAhRIqrXfSeoVSLJ15s65T+ErMnjVq2JtdcTZFxQV1IKniGGhGnGn4yjLsLyUl3J9FFFTIFD9JyT0QAJOW5w5+poPj5VCt7TTozck5MpeYMwNeB1HOnXpHxSLYVWQMzEkMeKBRJZe/l51UmsOMM6FSWYOMoIkZ2OkzEqD28q8xxuqE5Q2+u/5GjjN8pN3X2Yl75VnUGLZZcyzlJe6wPcYI0qPuxaEO31uoOOmXIrAR25mczxM1I2HvR0GHvplUM0lDABzM1wN0hkyFgmeyumwcNktTr1jm14xlVVns6qgx30cXnGGJGKfc7Sm5tsh7UXo8Slxwej+b1WJ+bLuQO+IPhmA1qQl8HH3iODZyPAmyR8a8ba+cuWrI1JI073OQf09IfKvdtR8vvRwHSAeRsj4g1RFyfC3zIm0vGPnDH2SmjFkJ7yTl/IrT4LTX0k3nz2UHqkEwSYz57agkDjAYmlt39tsR229fF2/095qf6RBOIsD7v/3Wq0sCT/AJ/IpsX7ZEDHpGGK8YVVnzVZ/vSrY6M95SogIMzefSoPNjy5C3ryqdt8kG2AYQ5s3ZINvLm5kAZmjnFR93rmR7gHWGVNZ49e/rWLTzQwJzX+5/4GXpzSG21rU2HmTlGcAaklDmgeMEedJbN7Pfw/aoVCe3ImIUHzAHtp+b88qqdqUuCfqui+a3Oj+GU/xVHhk26Lan6bCxe0mWbbIixc8B8RVp3IP0NNfrXPLrtp5VRdr435uD9chZ7AJcn+VTWgbpYVreEthtCQWjszksAe+DWpwCDjVJv1Fst9hxRRRXpBAKS75fsN/8H9xTqku+Z+hXu9Y9pFcl2Z2PdFE2UvzQ/Fc/UemXo+AGLu+FyP8ArNP9qUbLufNj8Vz9R6cej8/S7v4bn6zf88q8rwv98n+vM08j4ZcN5GjCXz/7bfCs62NdhGBAILuCI48Br26aVoW9X7Ff/dt8KznZ+iMfvv8AGneOdaUvmU4ndnzG7HUq5QqqxOUqDGWWyqZ0UnkeHKpdr/y9tOOKt6+Cqf8AalOK2m3WK5CkERDFmWCM4g8M0DgdATT7CQdl4gGJ6UDXiCckEd+sg1HhsbVFq1+XT6E72umvU47Gxc2FkZcoycZnIApOnfNSSZ40s2ddPRg/aLN/MSR/zvqYl3ury2RBRtly+o7HqiTFKd40GVTzi4PLLm/Mqa/60xF2l22LmVrdyAwWeqeZWLkeBCH2CruHL8zHbI2e6yRsDEasv3s89zHLBB1BBUyO8VH2Dt04fCuiqc95bYVo0A6MCQOLNxgD3V62PMu5MkkCeU+uxHizn2CpVnDWreqqicp0BjszHXyrR/GRxMm1wW2yt1+JBJkIIcPbWFGZm1kmF6sKDHEwqr4+NLsNh5YKdVYopI+sBnzeRYEedM8fiukItW+uSwGmssCIQRx60ZjyAI4nSRvLsZsK1ojgEWHiQbi9I7hhIOsnhTmHVZKidslqUiuySU1Ej3gflNnxT9VK1msqQTicPI4lJH8amPb8K1WtHhK1jLYrle+Id92+hv3sg8Jca1nmzbx6NeWh+JrQ99z9Dbva2P6xWdoQlm2YzTMyxXQSZ0Uk+yluMQc+SMe7ZZi9mzhjbShHKjU85JiWBMAmFBOulaVuMv0Ne97h/ras6v4W8qS6sFfgWQhdCJywsr3BpnxrSNy7TLhEDKV1cgHQ5SxIJHKRV/DqbKtqzuRyJJpaHlFFFa4mUX0o+pa8Ln5RSu6Ot5049JWDdltsAcgDhmgkKWywWjlodaR4bEZ0BMAmQQOAYEgx5g15XjsXzRl5Gli65dEDDbKzEs6wAzdWZLDOzAt2LrMc+fCKZtjRaBJkjkOZJ0CjvJrzngxpMExzgQCfePbUXaeHzrI9ZZI79CCO6RInlxrHdjyLY+M+n9hrXKuhYtxtkNcc4q5HE5O8nQsO4ABR3AnnSh9Mff8AG7+a1Vs3F2qb2Gyka2iEmIBGUMpjkcpEjtqoYl4x9/lrd/Na/wCedep4hCMcJxj20IUtu3bPVtZx9nNqC1uAOwZzH84nwjspl6RHHyix25fjdtUrtv8ATLEfat/ncfAmmXpGH0ix+EfrWqhh/uH2JWfGQt2sSbZ4aFSO0HMBIPLQkeZqFu8Ovc/Cn6l+p2PPzR/h/OtQN3zq8fZT89+sCr9xn9f/AAbfvosAekW0bHz8cS7WnA7YZc0eAST41It7QbpmUxlkqun1givx5yC3sFTpEzpPCecGJE+Q9gpWtyxJ7a7x/qTa5kQ9sYYdGT9khh+UjzUsPOrzufiWfB2yxzESs84UlRPfAqk7SM2n8P7irjuMsYNe97h9rtXoeASbrkn6iWYuw/ooor0hnhSTfP8AYrvgPzCndI99T9Cufw/mFRl2Z2PdFA2cg6MeNz9R6d+j5R8qvHsV/fef/QVW8Lf6gHe/6j0/9HTfSrn4bn6x/wBa8xwxay5v9dzTyPhlw3r/AGK/z+bb4VmOHaLdzxu/3rUN5VnCX5/y2+FZUnqP43P70/xdbhH6opxPMtu6OwbOJwz9IDm6Q9cEhhCiIPZB4d9Sd6tk28PglS2CB01skkySSwkk8zUj0dfsz/vD+Va9+kD9mT97b+OnvitPS8PfyF9vn18yjKcuHBHEWgRw0ISak4O4SCCZZWKk+9Z/hK1FzfR//h/+uuOHxeXpNescwUdrK7Ae5kJ7AvdXjo0eLVPS68xqt6aJWz7hZmJJIYBxqdAXuRHZ1cvDsrntc6qCYGVp82QE+yR/FXHDXNVCEj6sjVSiHUt1YAiQDPFhXXbDdQH8fvtvp7h7KZ8NVZsf15Ed81bJGzHhD+I/Bal7qbufLAz3HIyqoLQCzMy5vrAgKAR1R30uwXA/jb4LVs9GDfMXPG3+klO8PrjLItbXmUXyarWh7sPdm1hQSss50NxomBwAjRR3Cqnv5cL4tLbE5Aq6fjL5vMgRPYTWh1nG/AjHA9osfnZf71r5fs0S16ClPWxbIM/SbH4k/UWtVrI8RaLFSCAR3kGZBBBArr8sxPD5Q0dnSP8A/mffWRw/OppoUZy6jd9Epy2i877x8jftzJHjnEVnGK1sIB2OB5hgK9Y7E3dA9xmmCOu5GjoNQ2kdYeyvQs5rSAECJ4zwMjlwPCp5eTXN1279nf8AZhTVKKlHzNcw6dRQeQHwrrWRf+J4i04fpjOsEu2XTUhgdPVzEQPq162RtLELibbG44zMnrOTKs+Uh1OgkdnAkd9adeZVZrlfcVljyW9mt0UUU4Lle35x628IymJu/NgHv1LfwiT5VRtmqQkkRmJaDxAYyAew8476sHpPbS0Pu3D7lH96Q3sTqY7TXmeOWN8taNLDitbOG0boFxCCM6qSBP2mQBW7A2onz5VJfEq66aqwI7DBEHwI+IrjsfCLexQt3NUdjImNSgIntgroPDsqP0bWrj239ZSZ/EIDeRlG/jalLsP8rC2PdF0bPbcSx7hba6O4cO49dpDAR18s+xlEjsMjlSrGqPl1/U8bmvP1rR+JPupbcxDJcW4pII4ESCGVXYEdoIkR/rUzF3s2KuuNc2Yz2ybUe4e6tC6/xsFvzKYw5biTsay13G28ozZGBJHIIWzMezVsviDTb0jJ8/YP3Y9l20ar2y7jWsTbbhNzNIYyVe5qrDhxfvqxekRh09gc8vxu2opqjlWHqPbRXPfjLYixjDIe8qPGWXSomxH1fvVD7XvmuuOSVEcj+YMk+1h5TXLZjgs5AyghIXsGe/A8qwK4r8DLr5jr+IjxevReaP8AMRvICwD7mNOQ9V7HtD3Dz636Ftviopu17U1DOhuup/IK31aOmPb5p/D+4q67jr9DXve4fa7Vn+KxPUI+11fDQsSe4BT7q0Lcq2Rg0zAiS7AEQYLEjTwrX4HBxhIVzH2HtFFFeiM4KSb6LOCunsAb2MDTukm+f7Fe8B8RUZdmdj3RmFr1QO9/1HqzejcfSLv4X9955/tVUt3SB5v+d6tfo5I+U3PwP+s3+1ec4cvzMjTyPhFu3rBOCvx/lt8KyxT1W8bnxb/atkxRXI2eMkHNPCI1msYJEuF9WDl8OsFP/TCT5U/xSHNBP0ZRiPq0aD6OiPk79vSH8qx7ortv+foq/vbX5q5+jsfRn/eN8Frn6QMYnRJbzrn6RGySJjXWO460/wDwvsL/AMT7lGJ+ZjtRF/nCp7pnyrn0cAkjQ5rg0iVbOJE9oEeyvly+Bak8BbGv3goy+ebLVy3b3etYrDobmYG3cuL1TEpnzBD3cKxOG18ymvmP5EuXTKrhpDMDqRp/W4/sPZXPHNmgToVbXl1mVZB4GBI0+1XbaVlrWIuDhke5mEAjJmLhhxJgXAYGvHjUG6R0bRMK1xRMyAbRZl62sZtYPYOwVCdesznfqTi91dDvaxHVYLObMNcphc+UAyRlJEzHhpV79HGGK2HaDkdlyE6Sqoq5hOsSKolkE5gJOYtoI6pUW4bXUawef1dKv3o6xpfDFTwRur3Kyh48pincBRVs9d9i+TvkRaqzffy1OMGvFbB00Ih24GtIrON+70Y0HTRbXEwONw6nxinsv4TF6PfQgvYxrauzddVMaDK31QdfVbrGDEQQeyBHTG3mIKqRxDWwGuctJyIcrAweI4kHlRjbjdF1IYrl5XBIUiYBXLqAdS0a042Jt9Uti30d1ipJm2mYFXYspJHAwRIMGQeNeWnB1wc1Xt716dDV3t62K7uzMQ7ZsjzAH+GYgFWAhnEag8vrHur0mDxaRKvlHLoVIieHVJbzq5i/X3pqznxSeuRwWkHJ12UhtpESr2p4QnBiRJ9S6F+7EDtqVgL4uYi1r9e2Cv1h84D1p7Y+PGrTfCuuV1VlPJgCPYaru1Ng5CLtmeoQ2SSWXKc0oeLAHjbPL1YOlOYObR4kdx5X/wBojZGTi0a1RSjdnb4xVnNoHGjAaiYkEdoIgjxpvXt001tGM1p6ZSPSZhWZLbAdWHUtrALRGYjgJHGqY2J0kAyxgKdCG1kMYMQA3s041f8A0gbXa1ZFtR/izmOh6qxKgHSTMVm/Qmc5DMRmhARCMDkJ1IEkD1jPAxx1xOJVwlJN9/Q0MVvlJ+zcQUxVpgNQbfOQfnCnYDwduXIU638wwTGBvtqh8zmtH2yn8tV3AA9LbcwGz2xpqAM1lgJIExJ/mNWj0jj6Ta/Db915f96lUt4kos5P4yKzdOg/EnvdVPuJr7g7ms/c/ulRr949YLHVTMSZ4zIAPbAJ4dnCuyIVYd5YeRZwB4hrY8jFZ1MJPFnH7jEmlYmdsRdgq44rmPsyvJ7pQD+KnW9mOF3FqRwVbftg3SPyDzpE6z4iYHbwMTIgyog9tek0JJmTMSZIGnEyZYwJ15Aaa1yrKjXiOG+p2VTlapHe8/V80/OtRtmmM34U/PfrpcfT+Jfcwb4A1HwOgP4U/NeqiuGsOX1Jv4iPV9ZuN+ID+ZLKf3qXbaVU9qqfaoqOolnPZDewYY16ttCqOwAezq/2qeXHePUyNfvyPuM1UfxflI+BNbDhx1FjhA+FY5dcEHu190HxBBIPj4VpO5NwnBpLFoZ11JJADkBZPGBWrweS8Jx9BTNj1TH1FFFbYgFJd8/2K9+H2ajXyp1STfSfkV7wE+GYT7qjLszse6MnJ+L/AKj1bvRwPpNz8D/qtVOuE+9/zvVy9HH7Rc/A36r/APPKvPcPX5lmpk/CRcN6FnB3/wB23wrKQPaS/tkqPcAK1Xeo/Q7/AO7b4VkznrDn1m0/jamuLe5H6lWF3ZOw+3btq29tGZULdYQA4JAbqFSTJ9XxYVBZSHAJk5rc6fWLNpJJJ0jiSYbvrmboIVs7ZQc2YZVGXMUJUhQQMpLAzwr2ToF1DIRrx4kQ2o1JOaRqZB48aphfKyUYt9i6VSimzgqSrF0GZbZCyCcqohBYEgCWJER58K1D0fr9Gb96/ugVmdxnhj63VZYzCcoRm6SeEzmBXh1dDoK0zcCfkzdnS3I9uvvmmcHXiS0U5W+VbKJtLGPcxFx/rFn7l0Y2wCw9UQg4SST2A1wsbOe4WVdWCu7GIGiamB9lWCDXXWeApwd1MRcxDqttl67nOxZUylnZSCpknrR3Sat27W6IwuZmYOzLlICwoEyQJJJk8yanHGlK5zl2Iu5RhyozRLBLerJ1KsoJZVnMraCR1mjyFaF6PcA9u1cLKyhmXLmBBIVAswdePbT7Z2xrNiehtqk8coifOptN1UKt78xey1zWgpRtbdeziHDvnDAZZRysjjBjjTeir2k+5UnoQPuRhchHRKxIIDOS5mO1jVCsXbuFLWrlszmkaxJyhTxGoMSCJ4wQIrXK+FAeQpTJw68iPLLsW13Sg9mVHb7L69pgO5hP9YQe+p1jHq4lTpw7CCOIIOoNWzerbdrD2TmCszA5UMRw1ZuxRzNZzs45VM6ZiDEQYACiRyJiY5SByrzXEuG0UR3DuaOPbKzuh98oo+UUr+U0DEVheEN6GW5t7osc1seo4MDxHSDwhjcHhFaNWcbi2Ddxj3eKKDB8gi+2HbwYVo9fQcHmVEebuYuRrxHop/pE2fcuJaKIWC5pgFokCCQNY05VQIYNELmkn6wOpLf4eXMePAe2tvrybQJmBPbFSvxIXPcjld7gtIxbBPraHDK1scZkA2AGB5g9tWb0mkG8g10tcuI64Mg8ogmeUU6uej210odXZVDBskKfrZ8oaJAkcKUekK0wxCXIIXIoz/VJDElSToNDziZNVeC6qZRLfEU7EymXsGesEIXNmVs5ZpIRzmkmc2VYkmOHZXW6CYnUTMHu6V/zAn2V7USpGqypEMQSqwFJgsSBGY6TOmtOLWxrl3CLetqSUe6GAiQC2fNqQDBkEdhNZ2NCcoTj56GrZJOLEpvkkdhDR25lgkfeBUkzx6upM0Kx7faQBr3muRdQ3GWIBWEJOUiSFUAgHWSePX1NfQgeAymJK5ToQTEsRyYgiOwH7xrNnTp+19xmMtroMMHYVrtpbkBSyqxJiFZpIJHCQFHmK4XABddeWYDyFy+K+bNsdK1kGC1zIjMOfqhge3UufKo+0G+cueM+XSXv9R7aflH8py68xf8AjE3A2y63WH1bTO3AaZVGVRMmCsHwNRzcjTsL/qPTHdLBi9iAhmHFwGOw2lB95nxpdtOz0d10mcpYFuElWy5o5Eg6+FTya1PFjJeRGuWrWmczcmfA1qe4yxg173uH2u1ZPbHHwPwrV9xv2Ndfr3PLrtpVvCVpSK83yLBRRRW4ZwUn3vtM2DvBQWJXgBJiRMDnpTik2+FwjBXiCQcsSNDqQK5Lsdj3MoaJmQQCWGhBjNcYgg94OsDhWg+jjCBbNx+ZYJPcigfGT4ms4vvDDxYAcBp0g10MKESIA+M1ePRtjnzvaJlcpbuzhypYdmbjHbNY2Fyq6Wl3NHJT8NFm3uI+RX5/yzWSYxScwEiWZM2kAN1mbjOi5v8AWtd3rj5Ffnh0bf7e+sluDMxHWEOSSBxM5VUSIaRMgHlqRV3EFtRK8TzOVxcxI060BhIhUaQYmM0gEKRy7DpXcGWDTxZO0AFWYEQYI60j2V32Nsa/fzBFDEAE5CVEcgGnVvWIEkasTMiLfu3uGQRcxPaSLUhpJkzcPDiT1VgCedL4+JPaetIuuvjporuxN1nxOltQLayM7Em3MahVUjXUjs49prSdg7IGGsi2GLGWYsREljJ05Cp1qyqgKoCgcABAr3WtVTGvsZ87HPuFFFFXFYUUUUAFFFBNABSHeTe23hVIBDXY9WdB3ueQ+PKaru82/wCZa3h9ANDc0k8iVnRRM6njBgGqFe2hLTOZpnNrxPMTqTH1jr2ZeFZ+Tmxr6R6scpxZT6vsMsZtB7tw3LpLMdQCIiOGYco5Jy4mTw8fKqVfKa9Le0kkASBJ7TwA7TxrzdvPdLcjWjBQWkMxia6WLb3mFu2CzMcpj3qD+ZvqjT1uEFHWPWXXiM65o5yc2g+6pk/aq2bB3swuEXq2iWOhcvamByAzQoHYKcxcOHNzWMXutaWoIvG7uxBhbIQQWOrtES3d3AQB3AU0pfsXblvFIWtzoYKniDx18udMK9NHWunYxpb31CiiipHArzcthgQwBB4giRXqigCqbZ9H9q4JsxaOvVibZn7vFfFSKnYDd028E+HLyzi5LgQJck6Ds1p7RUVCKe9EuZ60YlibTKzI2hzFcsE9bXMNASdApUfZPONI6tEk5lkakwMoSVDNI0bzEaDWtR3m3PXEnpEIS59bSVcDhI01B4GqAdi31eOiuB9Or0btDAQSjTk17SeAHhWLkYclJyj5mlVkRa0xpuPso3MQjhWyW4ZiYgNkGVV565idfsiq3j9Lrjv89Ll4aAazJHDWTWqbnbAOFsnPo7wSsyFAEKs84HE9tZTtO6BcfjGpnkIuXCGJg5SNYJ01M6Uxk18tKRVTLmsbHm4b/TEgzJdZEf5ayNByIjhxFINptDNrzIPfD3RPmZPnVh3CY/LLc5TJuarqIyxI81nieNI9u4ebrgcmf3Xbmmmv1hwBqm1bxkTh8ZkLC4jWOIg/Ctg3F/ZBp9e759dtaxzC2teREGSCDGh4xw862TccfQ1/Fc/O1d4YtcxzM8h/RRRWyZwUk30/Yr3gPiKd1A27s7p8PctzlLDQ9hGonukVx9jq7mKX2ObQ8GuQIH1hdA14k5h/V51dfRu30h/3baeF0x7NfbVHxwAY94k9igkmZ46MCVHE5uyYu/o2Hz7ayRbYT2npSCfOJ86xsVau6mle91Fu3vP0G/8AuzWd7I2DcxN0qolAxzOPVUFiTJ5tlJUAdpnlWtXLYYEMAQdCDqD414w2FS2oVFVVHJQAPdWpZSpyTfkIQscU0j1ZsKgAUAAaQO6vdFFXFYUUUUAFFFFABRRRQAVC21iDbw91xxVGI8gam0o3rwb3cLcW3q2hy/aAIJXzEjzrkuzOruYjtRjJjgp62uoMBVJHYVAM/eNL+nptjdjuWhiw+7w15tDQZJknTnxrgN3+9v6f9a85Kpt70b8LIKOtkDp69JjCvAkeBI+FMBu2fv8As/2oO7Z+/wCz/aueBL0JeND1IP8A4g/22/mP+tScJjSY67Z8wABdgvKOAM694r3/APzp7W91StnbsuzjIruTpoOE9kCAe8kRx1rqplvsRlbXruaL6MEHRXSJ4oNezIG5aTJNXalO7Gxvk1gIYznrNHCTyHcBAHhTavQVR5YJMwrHzSbCiiirCAUUUUAFFFFABRRRQAVhG09br6fa08Wv6Vu9ZTvbuo1hmaAyOWCNmYMCQzhSo0JzcD3xSmXBzh0GMeSjLqfPR85OMTnHSa93RoZ99LtuYcfKLi66Pc7JPzoPPTnTL0fn6Ykf+5P8iD28NKh70WgMXe5ZbjRrHHoWjzkiO+k5L8shmPxhPaTMeIgZTJ62UKFYgROs6aTWu7lWmXCJmBEs7AEQcpYlZB7qyHArkLA8JIkcgYExyI0MGK2jdvafT4ZHIhtVYfeQ5THmKswNafqRzOjXoM6KKK0xAKX7fx/Q4e5ciSFMDtJ0HvIphSPfT9iu+C+fWGlcfY6u5jeIudY6SI08RIBPcDbn+M1p/o72aotve1zEm1HIKp95J1JPOqju7u0cTdhdAvWa4SZCs7aKOE6SOyZ7K1jBYJLNtbdsBVUQAKRxamm5savsTSijvRRRT4oFFFFABRRRQAUUUUAFFFFABRRRQB5NsHiB7K+dEOweyvdFAHnox2D2UZB2D2V6ooA89GOweyvoUDgK+0UAFFFFABRRRQAUUUUAFFFFABRRRQAVH2hgEvW2t3BKsP8AhHYe+pFFAFO2JuhdsYsPKm2ubrz1mzACGWOOgkzrFVD0g2vpF8LqSynzK2p+FbBWS+kewRirkDjkaOAMoVHMSMwUeJHbSeTBKppDVEm7E2VNHGZEMEgamNRAUxPGJBMdhHls24sfI1/HdnxztWNW7XWDQM0MTBOvfqBm4kzx0+txrZdxR9EH47v52qjB7suy+yLBRRRWmZ4VG2lgFv2ntPOVxBjj4ipNFAC7Ymw0wqFUkljmZ2jMx4ax2CmNFFCWgb2FFFFABRRRQAUUUUAFFFFABRRRQAUUUUAFFFFABRRRQAUUUUAFFFFABRRRQAUUUUAFFFFABRRRQAUUUUAFIt692vldsZcouLMZhoVOjI3cfcQKe0VxpNaZ1PT2jEdtYZrbm0zCUZhMaeqqkDgYi4Yn7IrTdxP2Qaz85d8uu2lV30gbBC3BfGi3DDcsrgaEn7LAQe8LVTvbYux0YuOltWdlysVDZnnNI9aZMHh1fE0jH9lOTaGn+0gkjb6Kq/o82ndvYWb0kqxUMeJEKYJ5wSRPHTXWinovmWxWS09FoooorpwKKKKACiiigAooooAKKKKACiiigAooooAKKKKACiiigAooooAKKKKACiiigAooooAKKKKACiiigAooooAKKKKACiiigDzcthhBAI7CJFVP0gYROhtnIshwoOUSFJEgHkO6iioT91k6/eRZtn2VS0iqoVQogAAAacgKKKKmRZ//2Q==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32656"/>
            <a:ext cx="6228308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751955" y="346726"/>
            <a:ext cx="1475981" cy="1550321"/>
            <a:chOff x="6049781" y="2039056"/>
            <a:chExt cx="1475981" cy="1550321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1220" y="2039056"/>
              <a:ext cx="1245928" cy="1245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6049781" y="3220045"/>
              <a:ext cx="14759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/>
                <a:t>Temple Run 2</a:t>
              </a:r>
              <a:endParaRPr lang="en-GB" b="1" dirty="0"/>
            </a:p>
          </p:txBody>
        </p:sp>
      </p:grpSp>
      <p:pic>
        <p:nvPicPr>
          <p:cNvPr id="8196" name="Picture 4" descr="F:\Matt BACKUP\2013-14\Literacy\Howay The Lads\Temple Run Resear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12381"/>
            <a:ext cx="3666428" cy="488447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83807" y="1897047"/>
            <a:ext cx="36724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We played on the </a:t>
            </a:r>
            <a:r>
              <a:rPr lang="en-GB" sz="2400" dirty="0" err="1" smtClean="0"/>
              <a:t>iPad</a:t>
            </a:r>
            <a:r>
              <a:rPr lang="en-GB" sz="2400" dirty="0" smtClean="0"/>
              <a:t> game ‘Temple Run 2’, paying attention to the game’s setting.</a:t>
            </a:r>
          </a:p>
          <a:p>
            <a:endParaRPr lang="en-GB" sz="2400" dirty="0"/>
          </a:p>
          <a:p>
            <a:r>
              <a:rPr lang="en-GB" sz="2400" dirty="0" smtClean="0"/>
              <a:t>After deciding that the game took place in a temple in a jungle, we used the award winning website</a:t>
            </a:r>
          </a:p>
          <a:p>
            <a:r>
              <a:rPr lang="en-GB" sz="2400" dirty="0" smtClean="0">
                <a:hlinkClick r:id="rId5"/>
              </a:rPr>
              <a:t>www.oddizzi.com</a:t>
            </a:r>
            <a:endParaRPr lang="en-GB" sz="2400" dirty="0" smtClean="0"/>
          </a:p>
          <a:p>
            <a:r>
              <a:rPr lang="en-GB" sz="2400" dirty="0" smtClean="0"/>
              <a:t>To research jungles / temples around the world and complete a facts page.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500" y="6578953"/>
            <a:ext cx="9080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‘</a:t>
            </a:r>
            <a:r>
              <a:rPr lang="en-GB" sz="1100" dirty="0" err="1" smtClean="0"/>
              <a:t>iPad</a:t>
            </a:r>
            <a:r>
              <a:rPr lang="en-GB" sz="1100" dirty="0" smtClean="0"/>
              <a:t> Games as a stimulus’ – M. Patterson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07554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Matt BACKUP\2013-14\Literacy\Howay The Lads\Temple Run - Character Set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699000" cy="626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444208" y="461829"/>
            <a:ext cx="1222375" cy="1403867"/>
            <a:chOff x="7666801" y="3616008"/>
            <a:chExt cx="1222375" cy="1403867"/>
          </a:xfrm>
        </p:grpSpPr>
        <p:pic>
          <p:nvPicPr>
            <p:cNvPr id="6" name="Picture 19" descr="https://encrypted-tbn0.gstatic.com/images?q=tbn:ANd9GcTTFr7YOE0kXTdyZQafKKs_qgtvZNWs1GPiDf5KP1mBnkFGXDIO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56" r="32572"/>
            <a:stretch/>
          </p:blipFill>
          <p:spPr bwMode="auto">
            <a:xfrm>
              <a:off x="7666801" y="3616008"/>
              <a:ext cx="1222375" cy="1219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862910" y="4650543"/>
              <a:ext cx="7571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err="1" smtClean="0"/>
                <a:t>Skitch</a:t>
              </a:r>
              <a:endParaRPr lang="en-GB" b="1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5219191" y="2132856"/>
            <a:ext cx="36724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To prepare for writing our own adventure story we returned to the game to profile the main character and revisit the setting.</a:t>
            </a:r>
          </a:p>
          <a:p>
            <a:endParaRPr lang="en-GB" sz="2800" dirty="0"/>
          </a:p>
          <a:p>
            <a:r>
              <a:rPr lang="en-GB" sz="2800" dirty="0" smtClean="0"/>
              <a:t>We used </a:t>
            </a:r>
            <a:r>
              <a:rPr lang="en-GB" sz="2800" b="1" dirty="0" err="1" smtClean="0"/>
              <a:t>skitch</a:t>
            </a:r>
            <a:r>
              <a:rPr lang="en-GB" sz="2800" dirty="0" smtClean="0"/>
              <a:t> to record our ideas!</a:t>
            </a:r>
            <a:endParaRPr lang="en-GB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3500" y="6578953"/>
            <a:ext cx="9080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‘</a:t>
            </a:r>
            <a:r>
              <a:rPr lang="en-GB" sz="1100" dirty="0" err="1" smtClean="0"/>
              <a:t>iPad</a:t>
            </a:r>
            <a:r>
              <a:rPr lang="en-GB" sz="1100" dirty="0" smtClean="0"/>
              <a:t> Games as a stimulus’ – M. Patterson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86246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696</Words>
  <Application>Microsoft Office PowerPoint</Application>
  <PresentationFormat>On-screen Show (4:3)</PresentationFormat>
  <Paragraphs>112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iPads in Education: Using iPad Computer Games as a Stimulus. Matt Patterson</vt:lpstr>
      <vt:lpstr>PowerPoint Presentation</vt:lpstr>
      <vt:lpstr>PowerPoint Presentation</vt:lpstr>
      <vt:lpstr>PowerPoint Presentation</vt:lpstr>
      <vt:lpstr>PowerPoint Presentation</vt:lpstr>
      <vt:lpstr>Measuring Angles.</vt:lpstr>
      <vt:lpstr>Measuring 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Digging                             style</vt:lpstr>
      <vt:lpstr>The potential of computer games in the classroom.</vt:lpstr>
      <vt:lpstr>PowerPoint Presentation</vt:lpstr>
      <vt:lpstr>PowerPoint Presentation</vt:lpstr>
    </vt:vector>
  </TitlesOfParts>
  <Company>RM plc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iPads in Education: Using iPad Computer Games as a Stimulus.</dc:title>
  <dc:creator>Mr M Patterson</dc:creator>
  <cp:lastModifiedBy>Mr M Patterson</cp:lastModifiedBy>
  <cp:revision>37</cp:revision>
  <dcterms:created xsi:type="dcterms:W3CDTF">2013-11-15T13:23:01Z</dcterms:created>
  <dcterms:modified xsi:type="dcterms:W3CDTF">2013-11-20T08:32:18Z</dcterms:modified>
</cp:coreProperties>
</file>